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7" r:id="rId2"/>
  </p:sldMasterIdLst>
  <p:notesMasterIdLst>
    <p:notesMasterId r:id="rId47"/>
  </p:notesMasterIdLst>
  <p:sldIdLst>
    <p:sldId id="257" r:id="rId3"/>
    <p:sldId id="258" r:id="rId4"/>
    <p:sldId id="967" r:id="rId5"/>
    <p:sldId id="293" r:id="rId6"/>
    <p:sldId id="292" r:id="rId7"/>
    <p:sldId id="968" r:id="rId8"/>
    <p:sldId id="969" r:id="rId9"/>
    <p:sldId id="970" r:id="rId10"/>
    <p:sldId id="971" r:id="rId11"/>
    <p:sldId id="301" r:id="rId12"/>
    <p:sldId id="972" r:id="rId13"/>
    <p:sldId id="973" r:id="rId14"/>
    <p:sldId id="974" r:id="rId15"/>
    <p:sldId id="975" r:id="rId16"/>
    <p:sldId id="976" r:id="rId17"/>
    <p:sldId id="977" r:id="rId18"/>
    <p:sldId id="978" r:id="rId19"/>
    <p:sldId id="979" r:id="rId20"/>
    <p:sldId id="980" r:id="rId21"/>
    <p:sldId id="351" r:id="rId22"/>
    <p:sldId id="353" r:id="rId23"/>
    <p:sldId id="981" r:id="rId24"/>
    <p:sldId id="982" r:id="rId25"/>
    <p:sldId id="983" r:id="rId26"/>
    <p:sldId id="302" r:id="rId27"/>
    <p:sldId id="303" r:id="rId28"/>
    <p:sldId id="340" r:id="rId29"/>
    <p:sldId id="984" r:id="rId30"/>
    <p:sldId id="391" r:id="rId31"/>
    <p:sldId id="389" r:id="rId32"/>
    <p:sldId id="408" r:id="rId33"/>
    <p:sldId id="390" r:id="rId34"/>
    <p:sldId id="986" r:id="rId35"/>
    <p:sldId id="987" r:id="rId36"/>
    <p:sldId id="988" r:id="rId37"/>
    <p:sldId id="989" r:id="rId38"/>
    <p:sldId id="990" r:id="rId39"/>
    <p:sldId id="991" r:id="rId40"/>
    <p:sldId id="376" r:id="rId41"/>
    <p:sldId id="367" r:id="rId42"/>
    <p:sldId id="305" r:id="rId43"/>
    <p:sldId id="993" r:id="rId44"/>
    <p:sldId id="992" r:id="rId45"/>
    <p:sldId id="953"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325C"/>
    <a:srgbClr val="FF5353"/>
    <a:srgbClr val="356AC1"/>
    <a:srgbClr val="DCF4F8"/>
    <a:srgbClr val="99DFEB"/>
    <a:srgbClr val="F2FBFC"/>
    <a:srgbClr val="5BCCDF"/>
    <a:srgbClr val="183059"/>
    <a:srgbClr val="FFFFFF"/>
    <a:srgbClr val="FD6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90" autoAdjust="0"/>
    <p:restoredTop sz="69677" autoAdjust="0"/>
  </p:normalViewPr>
  <p:slideViewPr>
    <p:cSldViewPr snapToGrid="0">
      <p:cViewPr varScale="1">
        <p:scale>
          <a:sx n="45" d="100"/>
          <a:sy n="45" d="100"/>
        </p:scale>
        <p:origin x="1508" y="5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5/21/2019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63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ＭＳ Ｐゴシック" pitchFamily="34" charset="-128"/>
              </a:rPr>
              <a:t>Key Points:</a:t>
            </a:r>
          </a:p>
          <a:p>
            <a:pPr defTabSz="966612">
              <a:defRPr/>
            </a:pPr>
            <a:r>
              <a:rPr lang="en-CA" sz="1200" b="0" i="0" dirty="0"/>
              <a:t>The purported GI bleeding risk with SSRIs and SNRIs is small and based on retrospective studies of heterogeneous populations with suboptimal control of co-existing bleeding risk factors.  The CCS guidelines do not specifically address these agents.  Caution needs to be exercised for AF patients who require a DOAC and are on these antidepressant agents.  A PPI may also be a consideration particularly in someone who has already experienced previous upper GI bleeding.</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BA70FB-4242-4C68-AC2B-F0453FCEF0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71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ＭＳ Ｐゴシック" pitchFamily="34" charset="-128"/>
              </a:rPr>
              <a:t>Key Points:</a:t>
            </a:r>
          </a:p>
          <a:p>
            <a:endParaRPr lang="en-US" b="1" dirty="0">
              <a:ea typeface="ＭＳ Ｐゴシック" pitchFamily="34" charset="-128"/>
            </a:endParaRPr>
          </a:p>
          <a:p>
            <a:pPr defTabSz="966612">
              <a:defRPr/>
            </a:pPr>
            <a:r>
              <a:rPr lang="en-CA" sz="1200" b="0" i="0" dirty="0"/>
              <a:t>1- consistent bleeding risk on warfarin never surpassed by any of the DOACs</a:t>
            </a:r>
          </a:p>
          <a:p>
            <a:pPr defTabSz="966612">
              <a:defRPr/>
            </a:pPr>
            <a:r>
              <a:rPr lang="en-CA" sz="1200" b="0" i="0" dirty="0"/>
              <a:t>2- dramatically higher major bleeding risk if ASA added and should avoid this at all costs </a:t>
            </a:r>
          </a:p>
          <a:p>
            <a:pPr defTabSz="966612">
              <a:defRPr/>
            </a:pPr>
            <a:r>
              <a:rPr lang="en-CA" sz="1200" b="0" i="0" dirty="0"/>
              <a:t>3- in RCTs, some DOACs / doses  had less major bleeding than warfarin, whether or not ASA concurrently used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BA70FB-4242-4C68-AC2B-F0453FCEF0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38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249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ＭＳ Ｐゴシック" pitchFamily="34" charset="-128"/>
              </a:rPr>
              <a:t>Key Points:</a:t>
            </a:r>
          </a:p>
          <a:p>
            <a:endParaRPr lang="en-CA" dirty="0"/>
          </a:p>
          <a:p>
            <a:r>
              <a:rPr lang="en-CA" b="1" dirty="0"/>
              <a:t>Background </a:t>
            </a:r>
          </a:p>
          <a:p>
            <a:endParaRPr lang="en-CA" dirty="0"/>
          </a:p>
          <a:p>
            <a:r>
              <a:rPr lang="en-CA" dirty="0"/>
              <a:t>Present guidelines are conflicting for patients at high risk of both cardiovascular and gastrointestinal events who continue to require non-steroidal anti-inflammatory drugs (NSAIDs). We hypothesised that a cyclooxygenase-2-selective NSAID plus proton-pump inhibitor is superior to a non-selective NSAID plus proton-pump inhibitor for prevention of recurrent ulcer bleeding in concomitant users of aspirin with previous ulcer bleeding. </a:t>
            </a:r>
          </a:p>
          <a:p>
            <a:endParaRPr lang="en-CA" dirty="0"/>
          </a:p>
          <a:p>
            <a:r>
              <a:rPr lang="en-CA" b="1" dirty="0"/>
              <a:t>Methods</a:t>
            </a:r>
            <a:r>
              <a:rPr lang="en-CA" dirty="0"/>
              <a:t> </a:t>
            </a:r>
          </a:p>
          <a:p>
            <a:r>
              <a:rPr lang="en-CA" dirty="0"/>
              <a:t>For this industry-independent, double-blind, double-dummy, randomised trial done in one academic hospital in Hong Kong, we screened patients with arthritis and </a:t>
            </a:r>
            <a:r>
              <a:rPr lang="en-CA" dirty="0" err="1"/>
              <a:t>cardiothrombotic</a:t>
            </a:r>
            <a:r>
              <a:rPr lang="en-CA" dirty="0"/>
              <a:t> diseases who were presenting with upper gastrointestinal bleeding, were on NSAIDs, and require concomitant aspirin. After ulcer healing, an independent staff member randomly assigned (1:1) patients who were negative for Helicobacter pylori with a </a:t>
            </a:r>
            <a:r>
              <a:rPr lang="en-CA" dirty="0" err="1"/>
              <a:t>computergenerated</a:t>
            </a:r>
            <a:r>
              <a:rPr lang="en-CA" dirty="0"/>
              <a:t> list of random numbers to receive oral administrations of either celecoxib 100 mg twice per day plus esomeprazole 20 mg once per day or naproxen 500 mg twice per day plus esomeprazole 20 mg once per day for 18 months. All patients resumed aspirin 80 mg once per day. Both patients and investigators were masked to their treatments. The primary endpoint was recurrent upper gastrointestinal bleeding within 18 months. The primary endpoint and secondary safety endpoints were analysed in the modified intention-to-treat population. This study was registered with ClinicalTrials.gov, number NCT00153660. </a:t>
            </a:r>
          </a:p>
          <a:p>
            <a:endParaRPr lang="en-CA" dirty="0"/>
          </a:p>
          <a:p>
            <a:r>
              <a:rPr lang="en-CA" b="1" dirty="0"/>
              <a:t>Findings</a:t>
            </a:r>
            <a:r>
              <a:rPr lang="en-CA" dirty="0"/>
              <a:t> </a:t>
            </a:r>
          </a:p>
          <a:p>
            <a:r>
              <a:rPr lang="en-CA" dirty="0"/>
              <a:t>Between May 24, 2005, and Nov 28, 2012, we enrolled 514 patients, assigning 257 patients to each study group, all of whom were included in the intention-to-treat population. Recurrent upper gastrointestinal bleeding occurred in 14 patients in the celecoxib group (nine gastric ulcers and five duodenal ulcers) and 31 patients in the naproxen group (25 gastric ulcers, three duodenal ulcers, one gastric ulcer and duodenal ulcer, and two bleeding erosions). The cumulative incidence of recurrent bleeding in 18 months was 5·6% (95% CI 3·3–9·2) in the celecoxib group and 12·3% (8·8–17·1) in the naproxen group (p=0·008; crude hazard ratio 0·44, 95% CI 0·23–0·82; p=0·010). Excluding patients who reached study endpoints, 21 (8%) patients in the celecoxib group and 17 (7%) patients in the naproxen group had adverse events leading to discontinuation of treatment. No treatment-related deaths occurred during the study. </a:t>
            </a:r>
          </a:p>
          <a:p>
            <a:endParaRPr lang="en-CA" dirty="0"/>
          </a:p>
          <a:p>
            <a:r>
              <a:rPr lang="en-CA" b="1" dirty="0"/>
              <a:t>Interpretation </a:t>
            </a:r>
          </a:p>
          <a:p>
            <a:endParaRPr lang="en-CA" dirty="0"/>
          </a:p>
          <a:p>
            <a:r>
              <a:rPr lang="en-CA" dirty="0"/>
              <a:t>In patients at high risk of both cardiovascular and gastrointestinal events who require concomitant aspirin and NSAID, celecoxib plus proton-pump inhibitor is the preferred treatment to reduce the risk of recurrent upper gastrointestinal bleeding. Naproxen should be avoided despite its perceived cardiovascular safety.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BA70FB-4242-4C68-AC2B-F0453FCEF0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34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95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276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Correct Answer: 3 (Don’t need to stop rivaroxaban)</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651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Lato"/>
                <a:sym typeface="Symbol"/>
              </a:rPr>
              <a:t>Steering committee recommendation;  </a:t>
            </a:r>
            <a:r>
              <a:rPr lang="en-US" sz="10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000" dirty="0"/>
          </a:p>
          <a:p>
            <a:pPr marL="178573" indent="-178573">
              <a:buFontTx/>
              <a:buChar char="-"/>
            </a:pPr>
            <a:r>
              <a:rPr lang="en-US" sz="1000" dirty="0"/>
              <a:t>Many invasive and surgical procedures carry but a very low to low risk of bleeding – DOACs may be held only briefly or even continued without interruption during such</a:t>
            </a:r>
            <a:r>
              <a:rPr lang="en-US" sz="1000" baseline="0" dirty="0"/>
              <a:t> procedures as will be discussed in case #2</a:t>
            </a:r>
          </a:p>
          <a:p>
            <a:pPr marL="178573" indent="-178573">
              <a:buFontTx/>
              <a:buChar char="-"/>
            </a:pPr>
            <a:r>
              <a:rPr lang="en-US" sz="1000" baseline="0" dirty="0"/>
              <a:t>Antithrombotic therapy with warfarin </a:t>
            </a:r>
            <a:r>
              <a:rPr lang="en-US" sz="1000" u="sng" baseline="0" dirty="0"/>
              <a:t>but not a DOAC </a:t>
            </a:r>
            <a:r>
              <a:rPr lang="en-US" sz="1000" baseline="0" dirty="0"/>
              <a:t>can be safely continued pre-post pacemaker or ICD insertion</a:t>
            </a:r>
          </a:p>
          <a:p>
            <a:pPr marL="178573" indent="-178573">
              <a:buFontTx/>
              <a:buChar char="-"/>
            </a:pPr>
            <a:r>
              <a:rPr lang="en-US" sz="1000" baseline="0" dirty="0"/>
              <a:t>DOACs </a:t>
            </a:r>
            <a:r>
              <a:rPr lang="en-US" sz="1000" u="sng" baseline="0" dirty="0"/>
              <a:t>never</a:t>
            </a:r>
            <a:r>
              <a:rPr lang="en-US" sz="1000" baseline="0" dirty="0"/>
              <a:t> need to be bridged with subcutaneous heparin peri-invasive or surgical procedures due to their short duration of action</a:t>
            </a:r>
            <a:endParaRPr lang="en-US" sz="1000" dirty="0"/>
          </a:p>
          <a:p>
            <a:endParaRPr lang="en-US" sz="1000" b="1" dirty="0"/>
          </a:p>
          <a:p>
            <a:r>
              <a:rPr lang="en-US" sz="1000" b="1" dirty="0"/>
              <a:t>REFERENCES:</a:t>
            </a:r>
            <a:endParaRPr lang="en-CA" sz="1000" dirty="0"/>
          </a:p>
          <a:p>
            <a:r>
              <a:rPr lang="en-US" sz="1000" dirty="0"/>
              <a:t> </a:t>
            </a:r>
            <a:endParaRPr lang="en-CA" sz="1000" dirty="0"/>
          </a:p>
          <a:p>
            <a:r>
              <a:rPr lang="en-US" sz="1000" dirty="0" err="1"/>
              <a:t>Douketis</a:t>
            </a:r>
            <a:r>
              <a:rPr lang="en-US" sz="1000" dirty="0"/>
              <a:t> JD, Spyropoulos AC, Spencer FA, et al. Perioperative management of antithrombotic therapy: Antithrombotic Therapy and Prevention of Thrombosis, 9th ed: American College of Chest Physicians Evidence-Based Clinical Practice Guidelines. </a:t>
            </a:r>
            <a:r>
              <a:rPr lang="en-US" sz="1000" i="1" dirty="0"/>
              <a:t>Chest</a:t>
            </a:r>
            <a:r>
              <a:rPr lang="en-US" sz="1000" dirty="0"/>
              <a:t>. 2012;141(2 Suppl):e326S - 50S.</a:t>
            </a:r>
            <a:endParaRPr lang="en-CA" sz="1000" dirty="0"/>
          </a:p>
          <a:p>
            <a:r>
              <a:rPr lang="en-US" sz="1000" dirty="0"/>
              <a:t> </a:t>
            </a:r>
            <a:endParaRPr lang="en-CA" sz="1000" dirty="0"/>
          </a:p>
          <a:p>
            <a:r>
              <a:rPr lang="en-US" sz="1000" dirty="0"/>
              <a:t>Verma A, Cairns JA, Mitchell LB, et al. 2014 focused update of the Canadian Cardiovascular Society</a:t>
            </a:r>
            <a:endParaRPr lang="en-CA" sz="1000" dirty="0"/>
          </a:p>
          <a:p>
            <a:r>
              <a:rPr lang="en-US" sz="1000" dirty="0"/>
              <a:t>Guidelines for the management of atrial fibrillation. </a:t>
            </a:r>
            <a:r>
              <a:rPr lang="en-US" sz="1000" i="1" dirty="0"/>
              <a:t>Can J </a:t>
            </a:r>
            <a:r>
              <a:rPr lang="en-US" sz="1000" i="1" dirty="0" err="1"/>
              <a:t>Cardiol</a:t>
            </a:r>
            <a:r>
              <a:rPr lang="en-US" sz="1000" dirty="0"/>
              <a:t>. 2014;30(10):1114-1130.</a:t>
            </a:r>
            <a:endParaRPr lang="en-CA" sz="1000" dirty="0"/>
          </a:p>
          <a:p>
            <a:r>
              <a:rPr lang="en-US" sz="1000" dirty="0"/>
              <a:t> </a:t>
            </a:r>
            <a:endParaRPr lang="en-CA" sz="1000" dirty="0"/>
          </a:p>
          <a:p>
            <a:r>
              <a:rPr lang="en-US" sz="1000" dirty="0" err="1"/>
              <a:t>Horlocker</a:t>
            </a:r>
            <a:r>
              <a:rPr lang="en-US" sz="1000" dirty="0"/>
              <a:t> TT, Wedel DJ, </a:t>
            </a:r>
            <a:r>
              <a:rPr lang="en-US" sz="1000" dirty="0" err="1"/>
              <a:t>Rowlingson</a:t>
            </a:r>
            <a:r>
              <a:rPr lang="en-US" sz="1000" dirty="0"/>
              <a:t> JC, et al. Regional anesthesia in the patient receiving antithrombotic or thrombolytic therapy: American Society of Regional Anesthesia and Pain Medicine Evidence-Based Guidelines (Third Edition). </a:t>
            </a:r>
            <a:r>
              <a:rPr lang="en-US" sz="1000" i="1" dirty="0"/>
              <a:t>Reg </a:t>
            </a:r>
            <a:r>
              <a:rPr lang="en-US" sz="1000" i="1" dirty="0" err="1"/>
              <a:t>Anesth</a:t>
            </a:r>
            <a:r>
              <a:rPr lang="en-US" sz="1000" i="1" dirty="0"/>
              <a:t> Pain Med</a:t>
            </a:r>
            <a:r>
              <a:rPr lang="en-US" sz="1000" dirty="0"/>
              <a:t>. 2010;35(1):64-101.</a:t>
            </a:r>
            <a:endParaRPr lang="en-CA" sz="1000" dirty="0"/>
          </a:p>
          <a:p>
            <a:r>
              <a:rPr lang="en-US" sz="1000" dirty="0"/>
              <a:t> </a:t>
            </a:r>
            <a:endParaRPr lang="en-CA" sz="1000" dirty="0"/>
          </a:p>
          <a:p>
            <a:r>
              <a:rPr lang="en-US" sz="1000" dirty="0"/>
              <a:t>XARELTO-PM-ENG-10JUL2014-172618.pdf</a:t>
            </a:r>
            <a:r>
              <a:rPr lang="en-US" sz="1000" dirty="0">
                <a:hlinkClick r:id="rId3"/>
              </a:rPr>
              <a:t>. http://www.bayer.ca/files/XARELTO-PM-ENG-10JUL2014-</a:t>
            </a:r>
            <a:endParaRPr lang="en-CA" sz="1000" dirty="0"/>
          </a:p>
          <a:p>
            <a:r>
              <a:rPr lang="en-US" sz="1000" dirty="0"/>
              <a:t>172618.pdf? Accessed 11 Nov 2014</a:t>
            </a:r>
            <a:endParaRPr lang="en-CA" sz="1000" dirty="0"/>
          </a:p>
          <a:p>
            <a:r>
              <a:rPr lang="en-US" sz="1000" dirty="0"/>
              <a:t> </a:t>
            </a:r>
            <a:endParaRPr lang="en-CA" sz="1000" dirty="0"/>
          </a:p>
          <a:p>
            <a:r>
              <a:rPr lang="en-US" sz="1000" dirty="0"/>
              <a:t>Pfizer Canada Inc Eliquis Product Monograph. </a:t>
            </a:r>
            <a:r>
              <a:rPr lang="en-US" sz="1000" dirty="0">
                <a:hlinkClick r:id="rId4"/>
              </a:rPr>
              <a:t>http://www.pfizer.ca/en/our_products/products/monograph/313</a:t>
            </a:r>
            <a:r>
              <a:rPr lang="en-US" sz="1000" dirty="0"/>
              <a:t>. Accessed 11 Nov 2014</a:t>
            </a:r>
            <a:endParaRPr lang="en-CA" sz="1000" dirty="0"/>
          </a:p>
          <a:p>
            <a:r>
              <a:rPr lang="en-US" sz="1000" dirty="0"/>
              <a:t> </a:t>
            </a:r>
            <a:endParaRPr lang="en-CA" sz="1000" dirty="0"/>
          </a:p>
          <a:p>
            <a:r>
              <a:rPr lang="en-US" sz="1000" dirty="0"/>
              <a:t>Boehringer Ingelheim Canada Ltd. (2014) Pradaxa Product Monograph. </a:t>
            </a:r>
            <a:r>
              <a:rPr lang="en-US" sz="1000" dirty="0">
                <a:hlinkClick r:id="rId5"/>
              </a:rPr>
              <a:t>http://www.boehringer-</a:t>
            </a:r>
            <a:r>
              <a:rPr lang="en-US" sz="1000" dirty="0"/>
              <a:t> ingelheim.ca/content/dam/internet/</a:t>
            </a:r>
            <a:r>
              <a:rPr lang="en-US" sz="1000" dirty="0" err="1"/>
              <a:t>opu</a:t>
            </a:r>
            <a:r>
              <a:rPr lang="en-US" sz="1000" dirty="0"/>
              <a:t>/</a:t>
            </a:r>
            <a:r>
              <a:rPr lang="en-US" sz="1000" dirty="0" err="1"/>
              <a:t>ca_EN</a:t>
            </a:r>
            <a:r>
              <a:rPr lang="en-US" sz="1000" dirty="0"/>
              <a:t>/documents/</a:t>
            </a:r>
            <a:r>
              <a:rPr lang="en-US" sz="1000" dirty="0" err="1"/>
              <a:t>humanhealth</a:t>
            </a:r>
            <a:r>
              <a:rPr lang="en-US" sz="1000" dirty="0"/>
              <a:t>/</a:t>
            </a:r>
            <a:r>
              <a:rPr lang="en-US" sz="1000" dirty="0" err="1"/>
              <a:t>product_monograph</a:t>
            </a:r>
            <a:r>
              <a:rPr lang="en-US" sz="1000" dirty="0"/>
              <a:t>/</a:t>
            </a:r>
            <a:r>
              <a:rPr lang="en-US" sz="1000" dirty="0" err="1"/>
              <a:t>Prad</a:t>
            </a:r>
            <a:r>
              <a:rPr lang="en-US" sz="1000" dirty="0"/>
              <a:t> axaPMEN.pdf. Accessed 11 Nov 2014</a:t>
            </a:r>
            <a:endParaRPr lang="en-CA" sz="1000" dirty="0"/>
          </a:p>
          <a:p>
            <a:r>
              <a:rPr lang="en-US" sz="1000" dirty="0"/>
              <a:t> </a:t>
            </a:r>
            <a:endParaRPr lang="en-CA" sz="1000" dirty="0"/>
          </a:p>
          <a:p>
            <a:r>
              <a:rPr lang="en-US" sz="1000" dirty="0"/>
              <a:t>Thrombosis Canada. </a:t>
            </a:r>
            <a:r>
              <a:rPr lang="en-US" sz="1000" dirty="0">
                <a:hlinkClick r:id="rId6"/>
              </a:rPr>
              <a:t>http://thrombosiscanada.ca/</a:t>
            </a:r>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765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r>
              <a:rPr lang="en-CA" sz="1200" kern="1200" noProof="0" dirty="0" err="1">
                <a:solidFill>
                  <a:schemeClr val="tx1"/>
                </a:solidFill>
                <a:latin typeface="+mn-lt"/>
                <a:ea typeface="+mn-ea"/>
                <a:cs typeface="+mn-cs"/>
              </a:rPr>
              <a:t>CrCl</a:t>
            </a:r>
            <a:r>
              <a:rPr lang="en-CA" sz="1200" kern="1200" noProof="0" dirty="0">
                <a:solidFill>
                  <a:schemeClr val="tx1"/>
                </a:solidFill>
                <a:latin typeface="+mn-lt"/>
                <a:ea typeface="+mn-ea"/>
                <a:cs typeface="+mn-cs"/>
              </a:rPr>
              <a:t> =  60 ml/min  (corresponds closely to eGFR in this case)</a:t>
            </a:r>
          </a:p>
          <a:p>
            <a:r>
              <a:rPr lang="en-CA" sz="1200" kern="1200" noProof="0" dirty="0">
                <a:solidFill>
                  <a:schemeClr val="tx1"/>
                </a:solidFill>
                <a:latin typeface="+mn-lt"/>
                <a:ea typeface="+mn-ea"/>
                <a:cs typeface="+mn-cs"/>
              </a:rPr>
              <a:t>Speaker could have participants calculate using the Thrombosis Canada -&gt; Tools app</a:t>
            </a:r>
          </a:p>
          <a:p>
            <a:r>
              <a:rPr lang="en-CA" sz="1200" kern="1200" noProof="0" dirty="0">
                <a:solidFill>
                  <a:schemeClr val="tx1"/>
                </a:solidFill>
                <a:latin typeface="+mn-lt"/>
                <a:ea typeface="+mn-ea"/>
                <a:cs typeface="+mn-cs"/>
              </a:rPr>
              <a:t>Speaker can also point out that calculating </a:t>
            </a:r>
            <a:r>
              <a:rPr lang="en-CA" sz="1200" kern="1200" noProof="0" dirty="0" err="1">
                <a:solidFill>
                  <a:schemeClr val="tx1"/>
                </a:solidFill>
                <a:latin typeface="+mn-lt"/>
                <a:ea typeface="+mn-ea"/>
                <a:cs typeface="+mn-cs"/>
              </a:rPr>
              <a:t>CrCl</a:t>
            </a:r>
            <a:r>
              <a:rPr lang="en-CA" sz="1200" kern="1200" noProof="0" dirty="0">
                <a:solidFill>
                  <a:schemeClr val="tx1"/>
                </a:solidFill>
                <a:latin typeface="+mn-lt"/>
                <a:ea typeface="+mn-ea"/>
                <a:cs typeface="+mn-cs"/>
              </a:rPr>
              <a:t> may be more clinically important for elderly patients of small stature (e.g. body weight &lt;</a:t>
            </a:r>
            <a:r>
              <a:rPr lang="en-CA" sz="1200" kern="1200" baseline="0" noProof="0" dirty="0">
                <a:solidFill>
                  <a:schemeClr val="tx1"/>
                </a:solidFill>
                <a:latin typeface="+mn-lt"/>
                <a:ea typeface="+mn-ea"/>
                <a:cs typeface="+mn-cs"/>
              </a:rPr>
              <a:t> 60 kg) </a:t>
            </a:r>
            <a:r>
              <a:rPr lang="en-CA" sz="1200" kern="1200" noProof="0" dirty="0">
                <a:solidFill>
                  <a:schemeClr val="tx1"/>
                </a:solidFill>
                <a:latin typeface="+mn-lt"/>
                <a:ea typeface="+mn-ea"/>
                <a:cs typeface="+mn-cs"/>
              </a:rPr>
              <a:t>and when eGFR is between 30-40 ml/min/1.73m</a:t>
            </a:r>
            <a:r>
              <a:rPr lang="en-CA" sz="1200" kern="1200" baseline="30000" noProof="0" dirty="0">
                <a:solidFill>
                  <a:schemeClr val="tx1"/>
                </a:solidFill>
                <a:latin typeface="+mn-lt"/>
                <a:ea typeface="+mn-ea"/>
                <a:cs typeface="+mn-cs"/>
              </a:rPr>
              <a:t>2</a:t>
            </a:r>
            <a:r>
              <a:rPr lang="cs-CZ" sz="1200" kern="1200" dirty="0">
                <a:solidFill>
                  <a:schemeClr val="tx1"/>
                </a:solidFill>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62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Assuming her weight is unchanged at 73 Kg, her </a:t>
            </a:r>
            <a:r>
              <a:rPr lang="en-US" dirty="0" err="1"/>
              <a:t>CrCl</a:t>
            </a:r>
            <a:r>
              <a:rPr lang="en-US" baseline="0" dirty="0"/>
              <a:t> is now 44 ml/min and dosage reductions of </a:t>
            </a:r>
            <a:r>
              <a:rPr lang="en-US" baseline="0" dirty="0" err="1"/>
              <a:t>dabi</a:t>
            </a:r>
            <a:r>
              <a:rPr lang="en-US" baseline="0" dirty="0"/>
              <a:t>, </a:t>
            </a:r>
            <a:r>
              <a:rPr lang="en-US" baseline="0" dirty="0" err="1"/>
              <a:t>riva</a:t>
            </a:r>
            <a:r>
              <a:rPr lang="en-US" baseline="0" dirty="0"/>
              <a:t> and </a:t>
            </a:r>
            <a:r>
              <a:rPr lang="en-US" baseline="0" dirty="0" err="1"/>
              <a:t>edo</a:t>
            </a:r>
            <a:r>
              <a:rPr lang="en-US" baseline="0" dirty="0"/>
              <a:t> are in order.  Since her weight is above 60Kg and her creatinine is &lt; 133μmmol/L, she can take full dose apixaban 5 mg bid.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Although both doses of dabigatran 110 mg bid and 150 mg bid were tested in the RELY study without apparent interaction in terms of safety and efficacy with reduced renal function, most clinicians would switch Sue to either the </a:t>
            </a:r>
            <a:r>
              <a:rPr lang="en-US" baseline="0" dirty="0" err="1"/>
              <a:t>dabi</a:t>
            </a:r>
            <a:r>
              <a:rPr lang="en-US" baseline="0" dirty="0"/>
              <a:t> 110 mg bid dosage (c/w CCS Guidelines) or to another DOAC because of safety (i.e. bleeding) concerns.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828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2, 4, 5 &amp; 8 </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213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29" indent="-181229">
              <a:buFont typeface="Arial"/>
              <a:buChar char="•"/>
            </a:pPr>
            <a:r>
              <a:rPr lang="en-US" sz="1000" dirty="0"/>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000" baseline="0" dirty="0"/>
              <a:t> to dyspepsia, irregular food intake, need for blister pack medication preparation by pharmacist, cognitive dysfunction and medication non compliance to BID dosing </a:t>
            </a:r>
            <a:r>
              <a:rPr lang="en-US" sz="1000" baseline="0" dirty="0" err="1"/>
              <a:t>etc</a:t>
            </a:r>
            <a:r>
              <a:rPr lang="en-US" sz="1000" baseline="0" dirty="0"/>
              <a:t> </a:t>
            </a:r>
            <a:r>
              <a:rPr lang="en-US" sz="1000" baseline="0" dirty="0" err="1"/>
              <a:t>etc</a:t>
            </a:r>
            <a:r>
              <a:rPr lang="en-US" sz="1000" baseline="0" dirty="0"/>
              <a:t> can determine selection of the best agent for a given patient!</a:t>
            </a:r>
          </a:p>
          <a:p>
            <a:pPr marL="181229" indent="-181229">
              <a:buFont typeface="Arial"/>
              <a:buChar char="•"/>
            </a:pPr>
            <a:r>
              <a:rPr lang="en-US" sz="1000" baseline="0" dirty="0"/>
              <a:t>The </a:t>
            </a:r>
            <a:r>
              <a:rPr lang="en-US" sz="1000" baseline="0" dirty="0" err="1"/>
              <a:t>Tmax</a:t>
            </a:r>
            <a:r>
              <a:rPr lang="en-US" sz="1000" baseline="0" dirty="0"/>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000" baseline="0" dirty="0"/>
              <a:t>All DOACs share a short 12 hour half-life in the setting of preserved renal function (</a:t>
            </a:r>
            <a:r>
              <a:rPr lang="en-US" sz="1000" baseline="0" dirty="0" err="1"/>
              <a:t>CrCl</a:t>
            </a:r>
            <a:r>
              <a:rPr lang="en-US" sz="1000" baseline="0" dirty="0"/>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Indispensable slide summarizing the criteria for a dosage adjustment from the default higher dosage for the different DOACs currently available in Canada</a:t>
            </a:r>
          </a:p>
          <a:p>
            <a:pPr marL="171450" indent="-171450">
              <a:buFont typeface="Arial"/>
              <a:buChar char="•"/>
            </a:pPr>
            <a:r>
              <a:rPr lang="en-US" sz="1000" dirty="0"/>
              <a:t>The dosing adjustments</a:t>
            </a:r>
            <a:r>
              <a:rPr lang="en-US" sz="1000" baseline="0" dirty="0"/>
              <a:t> proposed for apixaban, </a:t>
            </a:r>
            <a:r>
              <a:rPr lang="en-US" sz="1000" baseline="0" dirty="0" err="1"/>
              <a:t>edoxaban</a:t>
            </a:r>
            <a:r>
              <a:rPr lang="en-US" sz="1000" baseline="0" dirty="0"/>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000" dirty="0"/>
          </a:p>
          <a:p>
            <a:pPr marL="171450" indent="-171450">
              <a:buFont typeface="Arial"/>
              <a:buChar char="•"/>
            </a:pPr>
            <a:r>
              <a:rPr lang="en-US" sz="1000" dirty="0"/>
              <a:t>The speaker should emphasize that the RELY study, in fact, tested two separate dosages of dabigatran (150 mg and 110 mg BID) independently against warfarin, without a</a:t>
            </a:r>
            <a:r>
              <a:rPr lang="en-US" sz="1000" baseline="0" dirty="0"/>
              <a:t> pre-specified dosage reduction algorithm for reduced renal function.  Since dabigatran is known to be 85% renally cleared, the Canadian AF Guidelines Committee subsequently proposed dosing adjustments (as did all other guideline committees), as listed in the table, for elderly patients and those with stage 3 renal dysfunction in order to minimize the risk of drug accumulation and bleeding in these patients.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97906">
              <a:defRPr/>
            </a:pPr>
            <a:r>
              <a:rPr lang="en-CA" sz="1000" kern="1200" dirty="0">
                <a:solidFill>
                  <a:schemeClr val="tx1"/>
                </a:solidFill>
                <a:effectLst/>
                <a:latin typeface="+mn-lt"/>
                <a:ea typeface="+mn-ea"/>
                <a:cs typeface="+mn-cs"/>
              </a:rPr>
              <a:t>The DOACs are at least partially eliminated by the kidneys. Dabigatran and </a:t>
            </a:r>
            <a:r>
              <a:rPr lang="en-CA" sz="1000" kern="1200" dirty="0" err="1">
                <a:solidFill>
                  <a:schemeClr val="tx1"/>
                </a:solidFill>
                <a:effectLst/>
                <a:latin typeface="+mn-lt"/>
                <a:ea typeface="+mn-ea"/>
                <a:cs typeface="+mn-cs"/>
              </a:rPr>
              <a:t>edoxaban</a:t>
            </a:r>
            <a:r>
              <a:rPr lang="en-CA" sz="1000" kern="1200" dirty="0">
                <a:solidFill>
                  <a:schemeClr val="tx1"/>
                </a:solidFill>
                <a:effectLst/>
                <a:latin typeface="+mn-lt"/>
                <a:ea typeface="+mn-ea"/>
                <a:cs typeface="+mn-cs"/>
              </a:rPr>
              <a:t> have the greatest dependence on renal elimination (~85% and 50%, respectively),</a:t>
            </a:r>
            <a:r>
              <a:rPr lang="en-CA" sz="1000" u="none" strike="noStrike" kern="1200" baseline="30000" dirty="0">
                <a:solidFill>
                  <a:schemeClr val="tx1"/>
                </a:solidFill>
                <a:effectLst/>
                <a:latin typeface="+mn-lt"/>
                <a:ea typeface="+mn-ea"/>
                <a:cs typeface="+mn-cs"/>
                <a:hlinkClick r:id="" action="ppaction://hlinkfile" tooltip=", August 11, 2016 #4"/>
              </a:rPr>
              <a:t>8</a:t>
            </a:r>
            <a:r>
              <a:rPr lang="en-CA" sz="1000" kern="1200" baseline="30000" dirty="0">
                <a:solidFill>
                  <a:schemeClr val="tx1"/>
                </a:solidFill>
                <a:effectLst/>
                <a:latin typeface="+mn-lt"/>
                <a:ea typeface="+mn-ea"/>
                <a:cs typeface="+mn-cs"/>
              </a:rPr>
              <a:t>, </a:t>
            </a:r>
            <a:r>
              <a:rPr lang="en-CA" sz="1000" u="none" strike="noStrike" kern="1200" baseline="30000" dirty="0">
                <a:solidFill>
                  <a:schemeClr val="tx1"/>
                </a:solidFill>
                <a:effectLst/>
                <a:latin typeface="+mn-lt"/>
                <a:ea typeface="+mn-ea"/>
                <a:cs typeface="+mn-cs"/>
                <a:hlinkClick r:id="" action="ppaction://hlinkfile" tooltip=", September 2015 #2"/>
              </a:rPr>
              <a:t>9</a:t>
            </a:r>
            <a:r>
              <a:rPr lang="en-CA" sz="1000" kern="1200" dirty="0">
                <a:solidFill>
                  <a:schemeClr val="tx1"/>
                </a:solidFill>
                <a:effectLst/>
                <a:latin typeface="+mn-lt"/>
                <a:ea typeface="+mn-ea"/>
                <a:cs typeface="+mn-cs"/>
              </a:rPr>
              <a:t> whereas 27% and 33% of apixaban and rivaroxaban, respectively, are renally cleared as unchanged drug.</a:t>
            </a:r>
            <a:r>
              <a:rPr lang="en-CA" sz="1000" kern="1200" baseline="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906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14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en-US" sz="1000" dirty="0"/>
              <a:t>Stroke / SE efficacy advantage of apixaban over warfarin in the Aristotle</a:t>
            </a:r>
            <a:r>
              <a:rPr lang="en-US" sz="1000" baseline="0" dirty="0"/>
              <a:t> population was unaffected by renal dysfunction with non significant p value for interaction.</a:t>
            </a:r>
          </a:p>
          <a:p>
            <a:pPr marL="171450" indent="-171450">
              <a:buFontTx/>
              <a:buChar char="-"/>
            </a:pPr>
            <a:r>
              <a:rPr lang="en-US" sz="1000" baseline="0" dirty="0"/>
              <a:t>Major bleeding increased (tripled) in both apixaban and warfarin arms the study highlighting the important effect of renal dysfunction on bleeding risk</a:t>
            </a:r>
          </a:p>
          <a:p>
            <a:pPr marL="171450" indent="-171450">
              <a:buFontTx/>
              <a:buChar char="-"/>
            </a:pPr>
            <a:r>
              <a:rPr lang="en-US" sz="1000" baseline="0" dirty="0"/>
              <a:t>Apixaban appeared particularly safe vs. warfarin in the subgroup with </a:t>
            </a:r>
            <a:r>
              <a:rPr lang="en-US" sz="1000" baseline="0" dirty="0" err="1"/>
              <a:t>CrCl</a:t>
            </a:r>
            <a:r>
              <a:rPr lang="en-US" sz="1000" baseline="0" dirty="0"/>
              <a:t> &lt; 50 ml/min with a 50% reduction in risk of major bleeding (P value for interaction significant at 0.03)</a:t>
            </a:r>
            <a:endParaRPr lang="en-US" sz="1000" dirty="0"/>
          </a:p>
          <a:p>
            <a:endParaRPr lang="en-CA" altLang="en-US" sz="1000" b="1" dirty="0"/>
          </a:p>
          <a:p>
            <a:endParaRPr lang="de-DE"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826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en-US" sz="1000" dirty="0"/>
              <a:t>Both dosages of dabigatran were tested against warfarin in RELY regardless of renal function down a </a:t>
            </a:r>
            <a:r>
              <a:rPr lang="en-US" sz="1000" dirty="0" err="1"/>
              <a:t>CrCl</a:t>
            </a:r>
            <a:r>
              <a:rPr lang="en-US" sz="1000" baseline="0" dirty="0"/>
              <a:t> of 30 ml/min</a:t>
            </a:r>
          </a:p>
          <a:p>
            <a:pPr marL="171450" indent="-171450">
              <a:buFontTx/>
              <a:buChar char="-"/>
            </a:pPr>
            <a:r>
              <a:rPr lang="en-US" sz="1000" baseline="0" dirty="0"/>
              <a:t>There was no interaction for efficacy OR major bleeding safety with either dosage tested and </a:t>
            </a:r>
            <a:r>
              <a:rPr lang="en-US" sz="1000" baseline="0" dirty="0" err="1"/>
              <a:t>tertiles</a:t>
            </a:r>
            <a:r>
              <a:rPr lang="en-US" sz="1000" baseline="0" dirty="0"/>
              <a:t> of renal function as shown in the slide.</a:t>
            </a:r>
            <a:endParaRPr lang="en-US" sz="1000" dirty="0"/>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65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000" dirty="0"/>
              <a:t>Data for the efficacy and net clinical outcome analyses are from the intention-to-treat population for the overall study period. Data for safety are from the safety cohort for the treatment period with interval censoring of events during study-drug interruptions that lasted &gt;3 days. </a:t>
            </a:r>
            <a:r>
              <a:rPr lang="en-CA" sz="1000" dirty="0" err="1"/>
              <a:t>CrCl</a:t>
            </a:r>
            <a:r>
              <a:rPr lang="en-CA" sz="1000" dirty="0"/>
              <a:t> (mL/min) at randomization was estimated with the Cockcroft-Gault equation. CI indicates confidence interval; HDER, higher-dose </a:t>
            </a:r>
            <a:r>
              <a:rPr lang="en-CA" sz="1000" dirty="0" err="1"/>
              <a:t>edoxaban</a:t>
            </a:r>
            <a:r>
              <a:rPr lang="en-CA" sz="1000" dirty="0"/>
              <a:t> regimen; HR, hazard ratio; P-int, P for interaction for treatment by renal subgroup; and S/SE, stroke or systemic embolism. *HDER of 60 mg daily or 30 mg daily if dose reduced for creatinine clearance (</a:t>
            </a:r>
            <a:r>
              <a:rPr lang="en-CA" sz="1000" dirty="0" err="1"/>
              <a:t>CrCl</a:t>
            </a:r>
            <a:r>
              <a:rPr lang="en-CA" sz="1000" dirty="0"/>
              <a:t>) ≤50 mL/min, weight ≤60 kg, or potent phosphorylated glycoprotein inhibitor use.</a:t>
            </a:r>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47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US" sz="3600" dirty="0"/>
              <a:t>The ventricular response rate to this atrial fibrillation is auto-controlled.  In the absence of therapy to accomplish this goal the finding of auto-controlled atrial fibrillation implies AV conduction system disease (usually AV nodal) and predicts the ultimate requirement for a pacemaker.</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US" sz="1000" baseline="0" dirty="0"/>
              <a:t>- There was no interaction for stroke/SE efficacy OR major bleeding safety with rivaroxaban vs. warfarin with reduced renal function, dosage adjusted to 15 mg daily at </a:t>
            </a:r>
            <a:r>
              <a:rPr lang="en-US" sz="1000" baseline="0" dirty="0" err="1"/>
              <a:t>CrCl</a:t>
            </a:r>
            <a:r>
              <a:rPr lang="en-US" sz="1000" baseline="0" dirty="0"/>
              <a:t> &lt; 50 ml/min.</a:t>
            </a:r>
            <a:endParaRPr lang="en-US" sz="1000" dirty="0"/>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624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889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724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30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r>
              <a:rPr lang="en-CA" dirty="0"/>
              <a:t>Key point for PCPs and most ER docs would be that local management and time are effective measures to control MOST cases of bleeding on DOACs; </a:t>
            </a:r>
            <a:r>
              <a:rPr lang="en-CA" dirty="0" err="1"/>
              <a:t>Adarucisumab</a:t>
            </a:r>
            <a:r>
              <a:rPr lang="en-CA" dirty="0"/>
              <a:t> is for </a:t>
            </a:r>
            <a:r>
              <a:rPr lang="en-CA" dirty="0" err="1"/>
              <a:t>excpetional</a:t>
            </a:r>
            <a:r>
              <a:rPr lang="en-CA" dirty="0"/>
              <a:t> cases (ICH, major polytrauma), used only for </a:t>
            </a:r>
            <a:r>
              <a:rPr lang="en-CA" dirty="0" err="1"/>
              <a:t>dabi</a:t>
            </a:r>
            <a:r>
              <a:rPr lang="en-CA" dirty="0"/>
              <a:t>, and carry cost as well as risk of ischemic event (5% at one month) from rapid </a:t>
            </a:r>
            <a:r>
              <a:rPr lang="en-CA" dirty="0" err="1"/>
              <a:t>anticoag</a:t>
            </a:r>
            <a:r>
              <a:rPr lang="en-CA" dirty="0"/>
              <a:t> reversal!  The vast majority of "urgent surgery" can be postponed 1-2 days to allow the DOAC effect to wear off (short half life of 12 hrs). </a:t>
            </a:r>
            <a:r>
              <a:rPr lang="en-CA" dirty="0" err="1"/>
              <a:t>Idaru</a:t>
            </a:r>
            <a:r>
              <a:rPr lang="en-CA" dirty="0"/>
              <a:t> rarely needed for "urgent surgery"!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587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Correct Answer 3: Give last dose 3 days before surgery (e.g. skip 2 doses)</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23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Lato"/>
                <a:sym typeface="Symbol"/>
              </a:rPr>
              <a:t>Steering committee recommendation;  </a:t>
            </a:r>
            <a:r>
              <a:rPr lang="en-US" sz="10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000" dirty="0"/>
          </a:p>
          <a:p>
            <a:pPr marL="178573" indent="-178573">
              <a:buFontTx/>
              <a:buChar char="-"/>
            </a:pPr>
            <a:r>
              <a:rPr lang="en-US" sz="1000" dirty="0"/>
              <a:t>Many invasive and surgical procedures carry but a very low to low risk of bleeding – NOACs may be held only briefly or even continued without interruption during such</a:t>
            </a:r>
            <a:r>
              <a:rPr lang="en-US" sz="1000" baseline="0" dirty="0"/>
              <a:t> procedures as will be discussed in case #2</a:t>
            </a:r>
          </a:p>
          <a:p>
            <a:pPr marL="178573" indent="-178573">
              <a:buFontTx/>
              <a:buChar char="-"/>
            </a:pPr>
            <a:r>
              <a:rPr lang="en-US" sz="1000" baseline="0" dirty="0"/>
              <a:t>Antithrombotic therapy with warfarin </a:t>
            </a:r>
            <a:r>
              <a:rPr lang="en-US" sz="1000" u="sng" baseline="0" dirty="0"/>
              <a:t>but not a NOAC </a:t>
            </a:r>
            <a:r>
              <a:rPr lang="en-US" sz="1000" baseline="0" dirty="0"/>
              <a:t>can be safely continued pre-post pacemaker or ICD insertion – </a:t>
            </a:r>
            <a:r>
              <a:rPr lang="en-US" sz="1000" baseline="0" dirty="0">
                <a:solidFill>
                  <a:srgbClr val="FF0000"/>
                </a:solidFill>
              </a:rPr>
              <a:t>recent BRUISE CONTROL II </a:t>
            </a:r>
            <a:r>
              <a:rPr lang="en-US" sz="1000" baseline="0" dirty="0"/>
              <a:t>Study shows no difference between warfarin and NOAC</a:t>
            </a:r>
          </a:p>
          <a:p>
            <a:pPr marL="178573" indent="-178573">
              <a:buFontTx/>
              <a:buChar char="-"/>
            </a:pPr>
            <a:r>
              <a:rPr lang="en-US" sz="1000" baseline="0" dirty="0"/>
              <a:t>NOACs </a:t>
            </a:r>
            <a:r>
              <a:rPr lang="en-US" sz="1000" u="sng" baseline="0" dirty="0"/>
              <a:t>never</a:t>
            </a:r>
            <a:r>
              <a:rPr lang="en-US" sz="1000" baseline="0" dirty="0"/>
              <a:t> need to be bridged with subcutaneous heparin peri-invasive or surgical procedures due to their short duration of action</a:t>
            </a:r>
            <a:endParaRPr lang="en-US" sz="1000" dirty="0"/>
          </a:p>
          <a:p>
            <a:endParaRPr lang="en-US" sz="1000" b="1" dirty="0"/>
          </a:p>
          <a:p>
            <a:r>
              <a:rPr lang="en-US" sz="1000" b="1" dirty="0"/>
              <a:t>REFERENCES:</a:t>
            </a:r>
            <a:endParaRPr lang="en-CA" sz="1000" dirty="0"/>
          </a:p>
          <a:p>
            <a:r>
              <a:rPr lang="en-US" sz="1000" dirty="0"/>
              <a:t> </a:t>
            </a:r>
            <a:endParaRPr lang="en-CA" sz="1000" dirty="0"/>
          </a:p>
          <a:p>
            <a:r>
              <a:rPr lang="en-US" sz="1000" dirty="0" err="1"/>
              <a:t>Douketis</a:t>
            </a:r>
            <a:r>
              <a:rPr lang="en-US" sz="1000" dirty="0"/>
              <a:t> JD, Spyropoulos AC, Spencer FA, et al. Perioperative management of antithrombotic therapy: Antithrombotic Therapy and Prevention of Thrombosis, 9th ed: American College of Chest Physicians Evidence-Based Clinical Practice Guidelines. </a:t>
            </a:r>
            <a:r>
              <a:rPr lang="en-US" sz="1000" i="1" dirty="0"/>
              <a:t>Chest</a:t>
            </a:r>
            <a:r>
              <a:rPr lang="en-US" sz="1000" dirty="0"/>
              <a:t>. 2012;141(2 Suppl):e326S - 50S.</a:t>
            </a:r>
            <a:endParaRPr lang="en-CA" sz="1000" dirty="0"/>
          </a:p>
          <a:p>
            <a:r>
              <a:rPr lang="en-US" sz="1000" dirty="0"/>
              <a:t> </a:t>
            </a:r>
            <a:endParaRPr lang="en-CA" sz="1000" dirty="0"/>
          </a:p>
          <a:p>
            <a:r>
              <a:rPr lang="en-US" sz="1000" dirty="0"/>
              <a:t>Verma A, Cairns JA, Mitchell LB, et al. 2014 focused update of the Canadian Cardiovascular Society</a:t>
            </a:r>
            <a:endParaRPr lang="en-CA" sz="1000" dirty="0"/>
          </a:p>
          <a:p>
            <a:r>
              <a:rPr lang="en-US" sz="1000" dirty="0"/>
              <a:t>Guidelines for the management of atrial fibrillation. </a:t>
            </a:r>
            <a:r>
              <a:rPr lang="en-US" sz="1000" i="1" dirty="0"/>
              <a:t>Can J </a:t>
            </a:r>
            <a:r>
              <a:rPr lang="en-US" sz="1000" i="1" dirty="0" err="1"/>
              <a:t>Cardiol</a:t>
            </a:r>
            <a:r>
              <a:rPr lang="en-US" sz="1000" dirty="0"/>
              <a:t>. 2014;30(10):1114-1130.</a:t>
            </a:r>
            <a:endParaRPr lang="en-CA" sz="1000" dirty="0"/>
          </a:p>
          <a:p>
            <a:r>
              <a:rPr lang="en-US" sz="1000" dirty="0"/>
              <a:t> </a:t>
            </a:r>
            <a:endParaRPr lang="en-CA" sz="1000" dirty="0"/>
          </a:p>
          <a:p>
            <a:r>
              <a:rPr lang="en-US" sz="1000" dirty="0" err="1"/>
              <a:t>Horlocker</a:t>
            </a:r>
            <a:r>
              <a:rPr lang="en-US" sz="1000" dirty="0"/>
              <a:t> TT, Wedel DJ, </a:t>
            </a:r>
            <a:r>
              <a:rPr lang="en-US" sz="1000" dirty="0" err="1"/>
              <a:t>Rowlingson</a:t>
            </a:r>
            <a:r>
              <a:rPr lang="en-US" sz="1000" dirty="0"/>
              <a:t> JC, et al. Regional anesthesia in the patient receiving antithrombotic or thrombolytic therapy: American Society of Regional Anesthesia and Pain Medicine Evidence-Based Guidelines (Third Edition). </a:t>
            </a:r>
            <a:r>
              <a:rPr lang="en-US" sz="1000" i="1" dirty="0"/>
              <a:t>Reg </a:t>
            </a:r>
            <a:r>
              <a:rPr lang="en-US" sz="1000" i="1" dirty="0" err="1"/>
              <a:t>Anesth</a:t>
            </a:r>
            <a:r>
              <a:rPr lang="en-US" sz="1000" i="1" dirty="0"/>
              <a:t> Pain Med</a:t>
            </a:r>
            <a:r>
              <a:rPr lang="en-US" sz="1000" dirty="0"/>
              <a:t>. 2010;35(1):64-101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549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962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649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altLang="en-US" sz="1000" b="1" dirty="0" err="1"/>
              <a:t>Idarucizumab</a:t>
            </a:r>
            <a:r>
              <a:rPr lang="en-US" altLang="en-US" sz="1000" b="1" dirty="0"/>
              <a:t> (</a:t>
            </a:r>
            <a:r>
              <a:rPr lang="en-US" altLang="en-US" sz="1000" b="1" dirty="0" err="1"/>
              <a:t>Praxbind</a:t>
            </a:r>
            <a:r>
              <a:rPr lang="en-US" altLang="en-US" sz="1000" b="1" dirty="0"/>
              <a:t>™) </a:t>
            </a:r>
            <a:r>
              <a:rPr lang="en-US" altLang="en-US" sz="1000" b="0" dirty="0"/>
              <a:t>is approved in the US as well as Canada and is available</a:t>
            </a:r>
            <a:r>
              <a:rPr lang="en-US" altLang="en-US" sz="1000" b="0" baseline="0" dirty="0"/>
              <a:t> for rapid dabigatran effect reversal in highly selected situations.  These include emergent need for surgery (major trauma), need for thrombolysis for ischemic stroke, and suspected dabigatran overdose)</a:t>
            </a:r>
          </a:p>
          <a:p>
            <a:pPr marL="171450" indent="-171450">
              <a:buFont typeface="Arial"/>
              <a:buChar char="•"/>
            </a:pPr>
            <a:r>
              <a:rPr lang="en-US" altLang="en-US" sz="1000" b="1" baseline="0" dirty="0" err="1"/>
              <a:t>Andexanet</a:t>
            </a:r>
            <a:r>
              <a:rPr lang="en-US" altLang="en-US" sz="1000" b="1" baseline="0" dirty="0"/>
              <a:t> Alpha (</a:t>
            </a:r>
            <a:r>
              <a:rPr lang="en-US" altLang="en-US" sz="1000" b="1" baseline="0" dirty="0" err="1"/>
              <a:t>AndexXa</a:t>
            </a:r>
            <a:r>
              <a:rPr lang="en-US" altLang="en-US" sz="1000" b="1" dirty="0"/>
              <a:t>™) </a:t>
            </a:r>
            <a:r>
              <a:rPr lang="en-US" altLang="en-US" sz="1000" b="0" dirty="0"/>
              <a:t>was approved by the FDA in the US in May 2018 but is still awaiting approval by Health Canada at the present time.</a:t>
            </a:r>
            <a:r>
              <a:rPr lang="en-US" altLang="en-US" sz="1000" b="0" baseline="0" dirty="0"/>
              <a:t> It is “decoy” </a:t>
            </a:r>
            <a:r>
              <a:rPr lang="en-US" altLang="en-US" sz="1000" b="0" baseline="0" dirty="0" err="1"/>
              <a:t>Xa</a:t>
            </a:r>
            <a:r>
              <a:rPr lang="en-US" altLang="en-US" sz="1000" b="0" baseline="0" dirty="0"/>
              <a:t> recombinant protein that binds to any of the anti-</a:t>
            </a:r>
            <a:r>
              <a:rPr lang="en-US" altLang="en-US" sz="1000" b="0" baseline="0" dirty="0" err="1"/>
              <a:t>Xa</a:t>
            </a:r>
            <a:r>
              <a:rPr lang="en-US" altLang="en-US" sz="1000" b="0" baseline="0" dirty="0"/>
              <a:t> DOACs (apixaban, rivaroxaban, </a:t>
            </a:r>
            <a:r>
              <a:rPr lang="en-US" altLang="en-US" sz="1000" b="0" baseline="0" dirty="0" err="1"/>
              <a:t>edoxaban</a:t>
            </a:r>
            <a:r>
              <a:rPr lang="en-US" altLang="en-US" sz="1000" b="0" baseline="0" dirty="0"/>
              <a:t>) thus sequestering them and interrupting their anticoagulant activity. As with </a:t>
            </a:r>
            <a:r>
              <a:rPr lang="en-US" altLang="en-US" sz="1000" b="0" baseline="0" dirty="0" err="1"/>
              <a:t>Idarucizumab</a:t>
            </a:r>
            <a:r>
              <a:rPr lang="en-US" altLang="en-US" sz="1000" b="0" baseline="0" dirty="0"/>
              <a:t>, a high selective usage is anticipated once approved in this country.</a:t>
            </a:r>
          </a:p>
          <a:p>
            <a:pPr marL="171450" indent="-171450">
              <a:buFont typeface="Arial"/>
              <a:buChar char="•"/>
            </a:pPr>
            <a:r>
              <a:rPr lang="en-US" altLang="en-US" sz="1000" b="0" baseline="0" dirty="0"/>
              <a:t>It is important to keep in mind that all DOAC antidotes have the potential of pro-thrombotic complications (</a:t>
            </a:r>
            <a:r>
              <a:rPr lang="en-US" altLang="en-US" sz="1000" b="0" baseline="0" dirty="0" err="1"/>
              <a:t>eg.</a:t>
            </a:r>
            <a:r>
              <a:rPr lang="en-US" altLang="en-US" sz="1000" b="0" baseline="0" dirty="0"/>
              <a:t> MI, ischemic stroke) that can reach a rate of 5% at one month.  The benefit-risk of their use should therefore carefully be individualized</a:t>
            </a:r>
            <a:r>
              <a:rPr lang="en-US" altLang="en-US" sz="1000" b="1" baseline="0" dirty="0"/>
              <a:t>.</a:t>
            </a:r>
            <a:endParaRPr lang="en-US" altLang="en-US" sz="1000" b="1" dirty="0"/>
          </a:p>
          <a:p>
            <a:endParaRPr lang="en-CA" alt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6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US" sz="3600" dirty="0"/>
              <a:t>The ventricular response rate to this atrial fibrillation is auto-controlled.  In the absence of therapy to accomplish this goal the finding of auto-controlled atrial fibrillation implies AV conduction system disease (usually AV nodal) and predicts the ultimate requirement for a pacemaker.</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224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Correct Answer 3: In 2-3 days &amp; 4: When the orthopedic surgeon recommends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474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555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24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Response 3: Start a DOAC, order an echo</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95959"/>
                </a:solidFill>
                <a:latin typeface="Candara" panose="020E0502030303020204" pitchFamily="34" charset="0"/>
              </a:rPr>
              <a:t>In patients in whom AF is suspected based on symptoms or history of CVA or TIA, a longer term ECG monitoring such as Holter monitoring or event loop recording is recommended longer is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95959"/>
              </a:solidFill>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rgbClr val="595959"/>
                </a:solidFill>
                <a:latin typeface="Candara" panose="020E0502030303020204" pitchFamily="34" charset="0"/>
              </a:rPr>
              <a:t>Stress point that there is NO rush for her to see a cardiologist and in Ontario MOST like her would NOT</a:t>
            </a:r>
            <a:endParaRPr lang="en-US" sz="1200" dirty="0">
              <a:solidFill>
                <a:srgbClr val="595959"/>
              </a:solidFill>
              <a:latin typeface="Candara" panose="020E0502030303020204" pitchFamily="34" charset="0"/>
            </a:endParaRPr>
          </a:p>
          <a:p>
            <a:endParaRPr lang="en-CA" dirty="0"/>
          </a:p>
          <a:p>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302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42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1, 3, 5 &amp; 7  </a:t>
            </a:r>
          </a:p>
          <a:p>
            <a:endParaRPr lang="en-CA" dirty="0"/>
          </a:p>
          <a:p>
            <a:r>
              <a:rPr lang="en-CA" dirty="0"/>
              <a:t>Many options: can review pros and cons</a:t>
            </a:r>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93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four major DOAC trials: RE-LY, ROCKET,</a:t>
            </a:r>
            <a:r>
              <a:rPr lang="en-US" sz="1000" baseline="0" dirty="0">
                <a:ea typeface="Microsoft YaHei" pitchFamily="34" charset="-122"/>
              </a:rPr>
              <a:t> </a:t>
            </a:r>
            <a:r>
              <a:rPr lang="en-US" sz="1000" dirty="0">
                <a:ea typeface="Microsoft YaHei" pitchFamily="34" charset="-122"/>
              </a:rPr>
              <a:t>ARISTOTLE and ENGAGE</a:t>
            </a:r>
          </a:p>
          <a:p>
            <a:pPr marL="181229" indent="-181229" defTabSz="483276">
              <a:buFont typeface="Arial"/>
              <a:buChar char="•"/>
              <a:defRPr/>
            </a:pPr>
            <a:r>
              <a:rPr lang="en-US" sz="1000" dirty="0">
                <a:ea typeface="Microsoft YaHei" pitchFamily="34" charset="-122"/>
              </a:rPr>
              <a:t>Apixaban and</a:t>
            </a:r>
            <a:r>
              <a:rPr lang="en-US" sz="1000" baseline="0" dirty="0">
                <a:ea typeface="Microsoft YaHei" pitchFamily="34" charset="-122"/>
              </a:rPr>
              <a:t> </a:t>
            </a:r>
            <a:r>
              <a:rPr lang="en-US" sz="1000" dirty="0">
                <a:ea typeface="Microsoft YaHei" pitchFamily="34" charset="-122"/>
              </a:rPr>
              <a:t>Dabigatran</a:t>
            </a:r>
            <a:r>
              <a:rPr lang="en-US" sz="1000" baseline="0" dirty="0">
                <a:ea typeface="Microsoft YaHei" pitchFamily="34" charset="-122"/>
              </a:rPr>
              <a:t> </a:t>
            </a:r>
            <a:r>
              <a:rPr lang="en-US" sz="1000" dirty="0">
                <a:ea typeface="Microsoft YaHei" pitchFamily="34" charset="-122"/>
              </a:rPr>
              <a:t>150 mg were</a:t>
            </a:r>
            <a:r>
              <a:rPr lang="en-US" sz="1000" baseline="0" dirty="0">
                <a:ea typeface="Microsoft YaHei" pitchFamily="34" charset="-122"/>
              </a:rPr>
              <a:t> </a:t>
            </a:r>
            <a:r>
              <a:rPr lang="en-US" sz="1000" dirty="0">
                <a:ea typeface="Microsoft YaHei" pitchFamily="34" charset="-122"/>
              </a:rPr>
              <a:t>associated with significant reduction of stroke/SE vs. warfarin. </a:t>
            </a:r>
          </a:p>
          <a:p>
            <a:pPr marL="181229" indent="-181229" defTabSz="483276">
              <a:buFont typeface="Arial"/>
              <a:buChar char="•"/>
              <a:defRPr/>
            </a:pPr>
            <a:r>
              <a:rPr lang="en-US" sz="1000" dirty="0">
                <a:ea typeface="Microsoft YaHei" pitchFamily="34" charset="-122"/>
              </a:rPr>
              <a:t>Apixaban,</a:t>
            </a:r>
            <a:r>
              <a:rPr lang="en-US" sz="1000" baseline="0" dirty="0">
                <a:ea typeface="Microsoft YaHei" pitchFamily="34" charset="-122"/>
              </a:rPr>
              <a:t> </a:t>
            </a:r>
            <a:r>
              <a:rPr lang="en-US" sz="1000" dirty="0">
                <a:ea typeface="Microsoft YaHei" pitchFamily="34" charset="-122"/>
              </a:rPr>
              <a:t>Dabigatran 110 mg and </a:t>
            </a:r>
            <a:r>
              <a:rPr lang="en-US" sz="1000" dirty="0" err="1">
                <a:ea typeface="Microsoft YaHei" pitchFamily="34" charset="-122"/>
              </a:rPr>
              <a:t>Edoxaban</a:t>
            </a:r>
            <a:r>
              <a:rPr lang="en-US" sz="1000" dirty="0">
                <a:ea typeface="Microsoft YaHei" pitchFamily="34" charset="-122"/>
              </a:rPr>
              <a:t> were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DOACs were associated with a significant reduction of intracranial</a:t>
            </a:r>
            <a:r>
              <a:rPr lang="en-US" sz="1000" baseline="0" dirty="0">
                <a:ea typeface="Microsoft YaHei" pitchFamily="34" charset="-122"/>
              </a:rPr>
              <a:t> bleeding (ICH) </a:t>
            </a:r>
            <a:r>
              <a:rPr lang="en-US" sz="1000" dirty="0">
                <a:ea typeface="Microsoft YaHei" pitchFamily="34" charset="-122"/>
              </a:rPr>
              <a:t>compared to warfarin.</a:t>
            </a:r>
          </a:p>
          <a:p>
            <a:pPr marL="181229" indent="-181229" defTabSz="483276">
              <a:buFont typeface="Arial"/>
              <a:buChar char="•"/>
              <a:defRPr/>
            </a:pPr>
            <a:r>
              <a:rPr lang="en-US" sz="1000" dirty="0">
                <a:ea typeface="Microsoft YaHei" pitchFamily="34" charset="-122"/>
              </a:rPr>
              <a:t>Dabigatran 150 mg, </a:t>
            </a:r>
            <a:r>
              <a:rPr lang="en-US" sz="1000" dirty="0" err="1">
                <a:ea typeface="Microsoft YaHei" pitchFamily="34" charset="-122"/>
              </a:rPr>
              <a:t>Edoxaban</a:t>
            </a:r>
            <a:r>
              <a:rPr lang="en-US" sz="1000" dirty="0">
                <a:ea typeface="Microsoft YaHei" pitchFamily="34" charset="-122"/>
              </a:rPr>
              <a:t> and Rivaroxaban were associated with an increase</a:t>
            </a:r>
            <a:r>
              <a:rPr lang="en-US" sz="1000" baseline="0" dirty="0">
                <a:ea typeface="Microsoft YaHei" pitchFamily="34" charset="-122"/>
              </a:rPr>
              <a:t> in GI bleeding vs. warfarin.</a:t>
            </a:r>
            <a:r>
              <a:rPr lang="en-CA" sz="1000" dirty="0">
                <a:ea typeface="Microsoft YaHei" pitchFamily="34" charset="-122"/>
              </a:rPr>
              <a:t>   </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a significant reduction in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pPr marL="181229" lvl="1" indent="-181229">
              <a:buFont typeface="Arial"/>
              <a:buChar char="•"/>
              <a:defRPr/>
            </a:pPr>
            <a:r>
              <a:rPr lang="en-CA" sz="1000" dirty="0"/>
              <a:t>ENGAGE: International Society of Thrombosis</a:t>
            </a:r>
            <a:r>
              <a:rPr lang="en-CA" sz="1000" baseline="0" dirty="0"/>
              <a:t> and </a:t>
            </a:r>
            <a:r>
              <a:rPr lang="en-CA" sz="1000" dirty="0"/>
              <a:t>Hemostasis definition : clinically overt bleeding accompanied by a decrease in the hemoglobin level of at least 2 g per deciliter or transfusion of at least 2 units of packed red cells, occurring at a critical site, or resulting in death.</a:t>
            </a:r>
          </a:p>
          <a:p>
            <a:pPr lvl="1">
              <a:defRPr/>
            </a:pPr>
            <a:endParaRPr lang="fr-CA" sz="900"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err="1">
                <a:ea typeface="Microsoft YaHei" pitchFamily="34" charset="-122"/>
              </a:rPr>
              <a:t>References</a:t>
            </a:r>
            <a:r>
              <a:rPr lang="fr-CA" sz="900" dirty="0">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978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5357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204769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057628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D1EF5F-19C5-48D8-8FBC-6602314BFE2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398629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D1EF5F-19C5-48D8-8FBC-6602314BFE22}"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200128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D1EF5F-19C5-48D8-8FBC-6602314BFE22}" type="datetimeFigureOut">
              <a:rPr lang="en-US" smtClean="0"/>
              <a:t>5/21/2019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442604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D1EF5F-19C5-48D8-8FBC-6602314BFE22}" type="datetimeFigureOut">
              <a:rPr lang="en-US" smtClean="0"/>
              <a:t>5/21/2019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262818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1EF5F-19C5-48D8-8FBC-6602314BFE22}" type="datetimeFigureOut">
              <a:rPr lang="en-US" smtClean="0"/>
              <a:t>5/21/2019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630608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D1EF5F-19C5-48D8-8FBC-6602314BFE22}"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55893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D1EF5F-19C5-48D8-8FBC-6602314BFE22}"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199856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214281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24004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5/21/2019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5/21/2019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5/21/2019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5/21/2019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1EF5F-19C5-48D8-8FBC-6602314BFE22}" type="datetimeFigureOut">
              <a:rPr lang="en-US" smtClean="0"/>
              <a:t>5/21/2019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E3856-2E46-4269-A2CC-6BEAC3551F7D}" type="slidenum">
              <a:rPr lang="en-US" smtClean="0"/>
              <a:t>‹#›</a:t>
            </a:fld>
            <a:endParaRPr lang="en-US"/>
          </a:p>
        </p:txBody>
      </p:sp>
    </p:spTree>
    <p:extLst>
      <p:ext uri="{BB962C8B-B14F-4D97-AF65-F5344CB8AC3E}">
        <p14:creationId xmlns:p14="http://schemas.microsoft.com/office/powerpoint/2010/main" val="12507590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t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3.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t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t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2.png"/><Relationship Id="rId3" Type="http://schemas.openxmlformats.org/officeDocument/2006/relationships/tags" Target="../tags/tag5.xml"/><Relationship Id="rId7" Type="http://schemas.openxmlformats.org/officeDocument/2006/relationships/tags" Target="../tags/tag9.xml"/><Relationship Id="rId12" Type="http://schemas.microsoft.com/office/2007/relationships/hdphoto" Target="../media/hdphoto1.wdp"/><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png"/><Relationship Id="rId5" Type="http://schemas.openxmlformats.org/officeDocument/2006/relationships/tags" Target="../tags/tag7.xml"/><Relationship Id="rId10" Type="http://schemas.openxmlformats.org/officeDocument/2006/relationships/notesSlide" Target="../notesSlides/notesSlide28.xml"/><Relationship Id="rId4" Type="http://schemas.openxmlformats.org/officeDocument/2006/relationships/tags" Target="../tags/tag6.xml"/><Relationship Id="rId9"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3.xml"/><Relationship Id="rId7" Type="http://schemas.openxmlformats.org/officeDocument/2006/relationships/image" Target="../media/image1.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29.xml"/><Relationship Id="rId5" Type="http://schemas.openxmlformats.org/officeDocument/2006/relationships/slideLayout" Target="../slideLayouts/slideLayout2.xml"/><Relationship Id="rId10" Type="http://schemas.openxmlformats.org/officeDocument/2006/relationships/image" Target="../media/image22.png"/><Relationship Id="rId4" Type="http://schemas.openxmlformats.org/officeDocument/2006/relationships/tags" Target="../tags/tag14.xml"/><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tags" Target="../tags/tag16.xml"/><Relationship Id="rId1" Type="http://schemas.openxmlformats.org/officeDocument/2006/relationships/tags" Target="../tags/tag1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ti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slide" Target="slide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9.sv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7</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673366" y="1907575"/>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Sue</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1569660"/>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Precision Medicine </a:t>
            </a:r>
            <a:br>
              <a:rPr lang="en-CA" sz="4800" b="1" dirty="0">
                <a:ln w="10160">
                  <a:solidFill>
                    <a:prstClr val="black">
                      <a:lumMod val="65000"/>
                      <a:lumOff val="35000"/>
                    </a:prstClr>
                  </a:solidFill>
                  <a:prstDash val="solid"/>
                </a:ln>
                <a:solidFill>
                  <a:prstClr val="white"/>
                </a:solidFill>
                <a:latin typeface="Arial Narrow" panose="020B0606020202030204" pitchFamily="34" charset="0"/>
              </a:rPr>
            </a:br>
            <a:r>
              <a:rPr lang="en-CA" sz="4800" b="1" dirty="0">
                <a:ln w="10160">
                  <a:solidFill>
                    <a:prstClr val="black">
                      <a:lumMod val="65000"/>
                      <a:lumOff val="35000"/>
                    </a:prstClr>
                  </a:solidFill>
                  <a:prstDash val="solid"/>
                </a:ln>
                <a:solidFill>
                  <a:prstClr val="white"/>
                </a:solidFill>
                <a:latin typeface="Arial Narrow" panose="020B0606020202030204" pitchFamily="34" charset="0"/>
              </a:rPr>
              <a:t>Applied to DOACs</a:t>
            </a:r>
          </a:p>
        </p:txBody>
      </p:sp>
      <p:pic>
        <p:nvPicPr>
          <p:cNvPr id="18" name="Picture 17" descr="A person standing posing for the camera&#10;&#10;Description automatically generated">
            <a:extLst>
              <a:ext uri="{FF2B5EF4-FFF2-40B4-BE49-F238E27FC236}">
                <a16:creationId xmlns:a16="http://schemas.microsoft.com/office/drawing/2014/main" id="{7FA10551-831B-402C-B86B-F8DE2F11CC2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481" y="1928045"/>
            <a:ext cx="1453404" cy="3463190"/>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DOACs as Compared to Warfarin</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CA" sz="28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Indirect Comparisons from the Clinical Trials </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extLst/>
          </p:nvPr>
        </p:nvGraphicFramePr>
        <p:xfrm>
          <a:off x="193330" y="14737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26570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0086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54665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54901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551519"/>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5539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55638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89058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8664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0647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106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2610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27252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2753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006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date there are no head-to-head trials between apixaban, dabigatran, </a:t>
            </a:r>
            <a:r>
              <a:rPr kumimoji="0" lang="en-US" sz="16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edoxaban</a:t>
            </a: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 and rivaroxaban, therefore comparative efficacy and safety have not been established</a:t>
            </a: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9267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911963"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 Significant Difference </a:t>
            </a: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spTree>
    <p:extLst>
      <p:ext uri="{BB962C8B-B14F-4D97-AF65-F5344CB8AC3E}">
        <p14:creationId xmlns:p14="http://schemas.microsoft.com/office/powerpoint/2010/main" val="3559973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2</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3025062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420183" y="1406523"/>
            <a:ext cx="5657390" cy="4862870"/>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Sue has been diagnosed</a:t>
            </a:r>
            <a:r>
              <a:rPr kumimoji="0" lang="en-CA" sz="2800" b="1" i="0" u="none" strike="noStrike" kern="1200" cap="none" spc="0" normalizeH="0" noProof="0" dirty="0">
                <a:ln>
                  <a:noFill/>
                </a:ln>
                <a:solidFill>
                  <a:prstClr val="black"/>
                </a:solidFill>
                <a:effectLst/>
                <a:uLnTx/>
                <a:uFillTx/>
                <a:latin typeface="Arial Narrow" panose="020B0606020202030204" pitchFamily="34" charset="0"/>
                <a:ea typeface="+mn-ea"/>
                <a:cs typeface="+mn-cs"/>
              </a:rPr>
              <a:t> with AF</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Your started her on apixaban 5 mg BID</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0F0"/>
              </a:buClr>
              <a:buFont typeface="Wingdings" panose="05000000000000000000" pitchFamily="2" charset="2"/>
              <a:buChar cha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Recently</a:t>
            </a:r>
            <a:r>
              <a:rPr lang="en-CA" sz="2800" b="1" dirty="0">
                <a:solidFill>
                  <a:prstClr val="black"/>
                </a:solidFill>
                <a:latin typeface="Arial Narrow" panose="020B0606020202030204" pitchFamily="34" charset="0"/>
              </a:rPr>
              <a:t>, the osteoarthritis in her knee has been flaring up and her acetaminophen is not helping her as much.  </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She wants to start Celecoxib to help her manage the pain </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01850" y="5406714"/>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Tree>
    <p:extLst>
      <p:ext uri="{BB962C8B-B14F-4D97-AF65-F5344CB8AC3E}">
        <p14:creationId xmlns:p14="http://schemas.microsoft.com/office/powerpoint/2010/main" val="90567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C4A7774-2DA0-49EF-B77A-1F2B374EB8FB}"/>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descr="CHRC-logo_blue.png">
            <a:extLst>
              <a:ext uri="{FF2B5EF4-FFF2-40B4-BE49-F238E27FC236}">
                <a16:creationId xmlns:a16="http://schemas.microsoft.com/office/drawing/2014/main" id="{99BDF878-813C-4124-81D3-DB6376087485}"/>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4" name="Rectangle 3">
            <a:extLst>
              <a:ext uri="{FF2B5EF4-FFF2-40B4-BE49-F238E27FC236}">
                <a16:creationId xmlns:a16="http://schemas.microsoft.com/office/drawing/2014/main" id="{656E4871-68C7-41C3-AACE-68A6390C5B8C}"/>
              </a:ext>
            </a:extLst>
          </p:cNvPr>
          <p:cNvSpPr/>
          <p:nvPr/>
        </p:nvSpPr>
        <p:spPr>
          <a:xfrm>
            <a:off x="127538" y="37402"/>
            <a:ext cx="6209479"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Balancing Stroke Prevention and Bleeding Risk</a:t>
            </a:r>
            <a:endParaRPr kumimoji="0" lang="en-US" sz="36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
        <p:nvSpPr>
          <p:cNvPr id="19" name="Text Box 3">
            <a:extLst>
              <a:ext uri="{FF2B5EF4-FFF2-40B4-BE49-F238E27FC236}">
                <a16:creationId xmlns:a16="http://schemas.microsoft.com/office/drawing/2014/main" id="{9D769FD4-F4BC-4333-B3FB-8710BB00E463}"/>
              </a:ext>
            </a:extLst>
          </p:cNvPr>
          <p:cNvSpPr txBox="1">
            <a:spLocks noChangeArrowheads="1"/>
          </p:cNvSpPr>
          <p:nvPr/>
        </p:nvSpPr>
        <p:spPr bwMode="auto">
          <a:xfrm>
            <a:off x="269038" y="6418709"/>
            <a:ext cx="350188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Skanes</a:t>
            </a:r>
            <a:r>
              <a:rPr kumimoji="0" lang="en-US"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et al. Can J </a:t>
            </a:r>
            <a:r>
              <a:rPr kumimoji="0" lang="en-US"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US"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2012;28(2):125-36.</a:t>
            </a:r>
          </a:p>
        </p:txBody>
      </p:sp>
      <p:pic>
        <p:nvPicPr>
          <p:cNvPr id="20" name="Picture 19" descr="C:\Users\goldinl.CTU\Downloads\shutterstock_102107755.jpg">
            <a:extLst>
              <a:ext uri="{FF2B5EF4-FFF2-40B4-BE49-F238E27FC236}">
                <a16:creationId xmlns:a16="http://schemas.microsoft.com/office/drawing/2014/main" id="{5DEAEFF6-4D04-4659-B02E-7E054740F564}"/>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6350" y="2098928"/>
            <a:ext cx="3351300" cy="3351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Box 4">
            <a:extLst>
              <a:ext uri="{FF2B5EF4-FFF2-40B4-BE49-F238E27FC236}">
                <a16:creationId xmlns:a16="http://schemas.microsoft.com/office/drawing/2014/main" id="{ECD9A396-E125-484B-B948-B07FA0A352E1}"/>
              </a:ext>
            </a:extLst>
          </p:cNvPr>
          <p:cNvSpPr txBox="1">
            <a:spLocks noChangeArrowheads="1"/>
          </p:cNvSpPr>
          <p:nvPr/>
        </p:nvSpPr>
        <p:spPr bwMode="auto">
          <a:xfrm>
            <a:off x="127538" y="1553213"/>
            <a:ext cx="3047462" cy="463846"/>
          </a:xfrm>
          <a:prstGeom prst="rect">
            <a:avLst/>
          </a:prstGeom>
          <a:noFill/>
          <a:ln>
            <a:noFill/>
          </a:ln>
          <a:extLst>
            <a:ext uri="{91240B29-F687-4f45-9708-019B960494DF}">
              <a14:hiddenLine xmlns=""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marL="25146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marL="29718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marL="34290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marL="38862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CA" sz="2400" b="1" i="0" u="none" strike="noStrike" kern="0" cap="none" spc="0" normalizeH="0" baseline="0" noProof="0" dirty="0">
                <a:ln>
                  <a:noFill/>
                </a:ln>
                <a:solidFill>
                  <a:srgbClr val="FF5353"/>
                </a:solidFill>
                <a:effectLst/>
                <a:uLnTx/>
                <a:uFillTx/>
                <a:latin typeface="Arial Narrow" panose="020B0606020202030204" pitchFamily="34" charset="0"/>
                <a:ea typeface="+mn-ea"/>
                <a:cs typeface="Lato"/>
              </a:rPr>
              <a:t>BLEEDING RISK</a:t>
            </a:r>
          </a:p>
        </p:txBody>
      </p:sp>
      <p:sp>
        <p:nvSpPr>
          <p:cNvPr id="22" name="Content Placeholder 3">
            <a:extLst>
              <a:ext uri="{FF2B5EF4-FFF2-40B4-BE49-F238E27FC236}">
                <a16:creationId xmlns:a16="http://schemas.microsoft.com/office/drawing/2014/main" id="{FBF2CF9B-437A-47DB-8523-043337E3739F}"/>
              </a:ext>
            </a:extLst>
          </p:cNvPr>
          <p:cNvSpPr txBox="1">
            <a:spLocks/>
          </p:cNvSpPr>
          <p:nvPr/>
        </p:nvSpPr>
        <p:spPr>
          <a:xfrm>
            <a:off x="413581" y="1973661"/>
            <a:ext cx="3701219" cy="2590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Older age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Female sex</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Uncontrolled hypertension</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Diabetes mellitus</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Decreased renal function </a:t>
            </a:r>
            <a:b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b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a:t>
            </a:r>
            <a:r>
              <a:rPr kumimoji="0" lang="en-CA" sz="1600" b="0" i="0" u="none" strike="noStrike" kern="1200" cap="none" spc="0" normalizeH="0" baseline="0" noProof="0" dirty="0" err="1">
                <a:ln>
                  <a:noFill/>
                </a:ln>
                <a:solidFill>
                  <a:srgbClr val="3B3838"/>
                </a:solidFill>
                <a:effectLst/>
                <a:uLnTx/>
                <a:uFillTx/>
                <a:latin typeface="Arial Narrow" panose="020B0606020202030204" pitchFamily="34" charset="0"/>
                <a:ea typeface="+mn-ea"/>
                <a:cs typeface="Lato"/>
              </a:rPr>
              <a:t>CrCl</a:t>
            </a: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 &lt;85 ml/min/1.73 m</a:t>
            </a:r>
            <a:r>
              <a:rPr kumimoji="0" lang="en-CA" sz="1600" b="0" i="0" u="none" strike="noStrike" kern="1200" cap="none" spc="0" normalizeH="0" baseline="30000" noProof="0" dirty="0">
                <a:ln>
                  <a:noFill/>
                </a:ln>
                <a:solidFill>
                  <a:srgbClr val="3B3838"/>
                </a:solidFill>
                <a:effectLst/>
                <a:uLnTx/>
                <a:uFillTx/>
                <a:latin typeface="Arial Narrow" panose="020B0606020202030204" pitchFamily="34" charset="0"/>
                <a:ea typeface="+mn-ea"/>
                <a:cs typeface="Lato"/>
              </a:rPr>
              <a:t>2</a:t>
            </a: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Prior stroke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History of bleeding</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Anemia</a:t>
            </a: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 (hematocrit &lt;40%)</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ASA or NSAIDs use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SSRI/SNRI</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History of labile INR</a:t>
            </a:r>
          </a:p>
          <a:p>
            <a:pPr marL="228600" marR="0" lvl="0" indent="-228600" algn="l" defTabSz="914400" rtl="0" eaLnBrk="1" fontAlgn="auto" latinLnBrk="0" hangingPunct="1">
              <a:lnSpc>
                <a:spcPct val="70000"/>
              </a:lnSpc>
              <a:spcBef>
                <a:spcPts val="1000"/>
              </a:spcBef>
              <a:spcAft>
                <a:spcPts val="0"/>
              </a:spcAft>
              <a:buClrTx/>
              <a:buSzTx/>
              <a:buFont typeface="Wingdings" panose="05000000000000000000" pitchFamily="2" charset="2"/>
              <a:buChar char="§"/>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Lato"/>
            </a:endParaRPr>
          </a:p>
        </p:txBody>
      </p:sp>
      <p:sp>
        <p:nvSpPr>
          <p:cNvPr id="23" name="Text Box 4">
            <a:extLst>
              <a:ext uri="{FF2B5EF4-FFF2-40B4-BE49-F238E27FC236}">
                <a16:creationId xmlns:a16="http://schemas.microsoft.com/office/drawing/2014/main" id="{76C7FD39-68A7-4A73-8F76-738BDB7F5337}"/>
              </a:ext>
            </a:extLst>
          </p:cNvPr>
          <p:cNvSpPr txBox="1">
            <a:spLocks noChangeArrowheads="1"/>
          </p:cNvSpPr>
          <p:nvPr/>
        </p:nvSpPr>
        <p:spPr bwMode="auto">
          <a:xfrm>
            <a:off x="5682957" y="1562234"/>
            <a:ext cx="3047462" cy="833178"/>
          </a:xfrm>
          <a:prstGeom prst="rect">
            <a:avLst/>
          </a:prstGeom>
          <a:noFill/>
          <a:ln>
            <a:noFill/>
          </a:ln>
          <a:extLst>
            <a:ext uri="{91240B29-F687-4f45-9708-019B960494DF}">
              <a14:hiddenLine xmlns=""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marL="25146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marL="29718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marL="34290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marL="38862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CA" sz="2400" b="1" i="0" u="none" strike="noStrike" kern="0" cap="none" spc="0" normalizeH="0" baseline="0" noProof="0" dirty="0">
                <a:ln>
                  <a:noFill/>
                </a:ln>
                <a:solidFill>
                  <a:srgbClr val="FF5353"/>
                </a:solidFill>
                <a:effectLst/>
                <a:uLnTx/>
                <a:uFillTx/>
                <a:latin typeface="Arial Narrow" panose="020B0606020202030204" pitchFamily="34" charset="0"/>
                <a:ea typeface="+mn-ea"/>
                <a:cs typeface="Lato"/>
              </a:rPr>
              <a:t>STROKE PREVENTION WITH DOAC</a:t>
            </a:r>
          </a:p>
        </p:txBody>
      </p:sp>
      <p:sp>
        <p:nvSpPr>
          <p:cNvPr id="24" name="Text Box 2">
            <a:extLst>
              <a:ext uri="{FF2B5EF4-FFF2-40B4-BE49-F238E27FC236}">
                <a16:creationId xmlns:a16="http://schemas.microsoft.com/office/drawing/2014/main" id="{ADDC378E-13B9-4CFB-8A18-554E6E850C17}"/>
              </a:ext>
            </a:extLst>
          </p:cNvPr>
          <p:cNvSpPr txBox="1">
            <a:spLocks noChangeArrowheads="1"/>
          </p:cNvSpPr>
          <p:nvPr/>
        </p:nvSpPr>
        <p:spPr bwMode="auto">
          <a:xfrm>
            <a:off x="269038" y="5532095"/>
            <a:ext cx="8686626" cy="933571"/>
          </a:xfrm>
          <a:prstGeom prst="rect">
            <a:avLst/>
          </a:prstGeom>
          <a:noFill/>
          <a:ln w="9525">
            <a:noFill/>
            <a:round/>
            <a:headEnd/>
            <a:tailEnd/>
          </a:ln>
        </p:spPr>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tab pos="8085138" algn="l"/>
                <a:tab pos="8534400" algn="l"/>
                <a:tab pos="8983663" algn="l"/>
              </a:tabLst>
              <a:defRPr/>
            </a:pPr>
            <a:r>
              <a:rPr kumimoji="0" lang="en-US" sz="1600" b="1" i="0" u="none" strike="noStrike" kern="1200" cap="none" spc="0" normalizeH="0" baseline="0" noProof="0" dirty="0">
                <a:ln>
                  <a:noFill/>
                </a:ln>
                <a:solidFill>
                  <a:srgbClr val="FF5353"/>
                </a:solidFill>
                <a:effectLst/>
                <a:uLnTx/>
                <a:uFillTx/>
                <a:latin typeface="Arial Narrow" panose="020B0606020202030204" pitchFamily="34" charset="0"/>
                <a:ea typeface="+mn-ea"/>
                <a:cs typeface="Lato"/>
              </a:rPr>
              <a:t>The benefits of taking  new oral anticoagulant (DOAC) therapy for stroke prevention outweigh the risk of bleeding </a:t>
            </a:r>
            <a:r>
              <a:rPr kumimoji="0" lang="en-US" sz="1600" b="1" i="0" u="sng" strike="noStrike" kern="1200" cap="none" spc="0" normalizeH="0" baseline="0" noProof="0" dirty="0">
                <a:ln>
                  <a:noFill/>
                </a:ln>
                <a:solidFill>
                  <a:srgbClr val="FF5353"/>
                </a:solidFill>
                <a:effectLst/>
                <a:uLnTx/>
                <a:uFillTx/>
                <a:latin typeface="Arial Narrow" panose="020B0606020202030204" pitchFamily="34" charset="0"/>
                <a:ea typeface="+mn-ea"/>
                <a:cs typeface="Lato"/>
              </a:rPr>
              <a:t>in most cases, </a:t>
            </a:r>
            <a:r>
              <a:rPr kumimoji="0" lang="en-US" sz="1600" b="1" i="0" u="none" strike="noStrike" kern="1200" cap="none" spc="0" normalizeH="0" baseline="0" noProof="0" dirty="0">
                <a:ln>
                  <a:noFill/>
                </a:ln>
                <a:solidFill>
                  <a:srgbClr val="FF5353"/>
                </a:solidFill>
                <a:effectLst/>
                <a:uLnTx/>
                <a:uFillTx/>
                <a:latin typeface="Arial Narrow" panose="020B0606020202030204" pitchFamily="34" charset="0"/>
                <a:ea typeface="+mn-ea"/>
                <a:cs typeface="Lato"/>
              </a:rPr>
              <a:t>and the focus should be on reversing modifiable causes of bleeding.</a:t>
            </a:r>
          </a:p>
        </p:txBody>
      </p:sp>
      <p:pic>
        <p:nvPicPr>
          <p:cNvPr id="16" name="Picture 15" descr="Clinical-conandrum-Logo-2019_dec.png">
            <a:extLst>
              <a:ext uri="{FF2B5EF4-FFF2-40B4-BE49-F238E27FC236}">
                <a16:creationId xmlns:a16="http://schemas.microsoft.com/office/drawing/2014/main" id="{5FED5340-ED87-4D64-A5FD-B3237BF75E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2597" y="199213"/>
            <a:ext cx="2239178" cy="882009"/>
          </a:xfrm>
          <a:prstGeom prst="rect">
            <a:avLst/>
          </a:prstGeom>
        </p:spPr>
      </p:pic>
      <p:cxnSp>
        <p:nvCxnSpPr>
          <p:cNvPr id="25" name="Straight Connector 24">
            <a:extLst>
              <a:ext uri="{FF2B5EF4-FFF2-40B4-BE49-F238E27FC236}">
                <a16:creationId xmlns:a16="http://schemas.microsoft.com/office/drawing/2014/main" id="{8EE54254-A53D-4230-9E23-F7A6E2CA016F}"/>
              </a:ext>
            </a:extLst>
          </p:cNvPr>
          <p:cNvCxnSpPr/>
          <p:nvPr/>
        </p:nvCxnSpPr>
        <p:spPr>
          <a:xfrm flipV="1">
            <a:off x="-11197" y="128489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0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C4A7774-2DA0-49EF-B77A-1F2B374EB8FB}"/>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descr="CHRC-logo_blue.png">
            <a:extLst>
              <a:ext uri="{FF2B5EF4-FFF2-40B4-BE49-F238E27FC236}">
                <a16:creationId xmlns:a16="http://schemas.microsoft.com/office/drawing/2014/main" id="{99BDF878-813C-4124-81D3-DB6376087485}"/>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4" name="Rectangle 3">
            <a:extLst>
              <a:ext uri="{FF2B5EF4-FFF2-40B4-BE49-F238E27FC236}">
                <a16:creationId xmlns:a16="http://schemas.microsoft.com/office/drawing/2014/main" id="{656E4871-68C7-41C3-AACE-68A6390C5B8C}"/>
              </a:ext>
            </a:extLst>
          </p:cNvPr>
          <p:cNvSpPr/>
          <p:nvPr/>
        </p:nvSpPr>
        <p:spPr>
          <a:xfrm>
            <a:off x="127538" y="37402"/>
            <a:ext cx="6209479" cy="1077218"/>
          </a:xfrm>
          <a:prstGeom prst="rect">
            <a:avLst/>
          </a:prstGeom>
          <a:noFill/>
        </p:spPr>
        <p:txBody>
          <a:bodyPr wrap="square">
            <a:spAutoFit/>
          </a:bodyPr>
          <a:lstStyle/>
          <a:p>
            <a:pPr lvl="0">
              <a:defRPr/>
            </a:pPr>
            <a:r>
              <a:rPr lang="en-CA" sz="3200" b="1" dirty="0">
                <a:solidFill>
                  <a:srgbClr val="19325C"/>
                </a:solidFill>
                <a:latin typeface="Arial Narrow" panose="020B0606020202030204" pitchFamily="34" charset="0"/>
                <a:cs typeface="Aharoni" panose="02010803020104030203" pitchFamily="2" charset="-79"/>
              </a:rPr>
              <a:t>DOAC Indirect Comparisons</a:t>
            </a:r>
            <a:br>
              <a:rPr lang="en-CA" sz="3200" b="1" dirty="0">
                <a:solidFill>
                  <a:srgbClr val="19325C"/>
                </a:solidFill>
                <a:latin typeface="Arial Narrow" panose="020B0606020202030204" pitchFamily="34" charset="0"/>
                <a:cs typeface="Aharoni" panose="02010803020104030203" pitchFamily="2" charset="-79"/>
              </a:rPr>
            </a:br>
            <a:r>
              <a:rPr lang="en-CA" sz="3200" b="1" dirty="0">
                <a:solidFill>
                  <a:srgbClr val="19325C"/>
                </a:solidFill>
                <a:latin typeface="Arial Narrow" panose="020B0606020202030204" pitchFamily="34" charset="0"/>
                <a:cs typeface="Aharoni" panose="02010803020104030203" pitchFamily="2" charset="-79"/>
              </a:rPr>
              <a:t>Risk of Major Bleed / </a:t>
            </a:r>
            <a:r>
              <a:rPr lang="en-CA" sz="3200" b="1" dirty="0" err="1">
                <a:solidFill>
                  <a:srgbClr val="19325C"/>
                </a:solidFill>
                <a:latin typeface="Arial Narrow" panose="020B0606020202030204" pitchFamily="34" charset="0"/>
                <a:cs typeface="Aharoni" panose="02010803020104030203" pitchFamily="2" charset="-79"/>
              </a:rPr>
              <a:t>yr</a:t>
            </a:r>
            <a:r>
              <a:rPr lang="en-CA" sz="3200" b="1" dirty="0">
                <a:solidFill>
                  <a:srgbClr val="19325C"/>
                </a:solidFill>
                <a:latin typeface="Arial Narrow" panose="020B0606020202030204" pitchFamily="34" charset="0"/>
                <a:cs typeface="Aharoni" panose="02010803020104030203" pitchFamily="2" charset="-79"/>
              </a:rPr>
              <a:t> (%) w/wo ASA</a:t>
            </a:r>
          </a:p>
        </p:txBody>
      </p:sp>
      <p:pic>
        <p:nvPicPr>
          <p:cNvPr id="16" name="Picture 15" descr="Clinical-conandrum-Logo-2019_dec.png">
            <a:extLst>
              <a:ext uri="{FF2B5EF4-FFF2-40B4-BE49-F238E27FC236}">
                <a16:creationId xmlns:a16="http://schemas.microsoft.com/office/drawing/2014/main" id="{5FED5340-ED87-4D64-A5FD-B3237BF75E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2597" y="199213"/>
            <a:ext cx="2239178" cy="882009"/>
          </a:xfrm>
          <a:prstGeom prst="rect">
            <a:avLst/>
          </a:prstGeom>
        </p:spPr>
      </p:pic>
      <p:cxnSp>
        <p:nvCxnSpPr>
          <p:cNvPr id="25" name="Straight Connector 24">
            <a:extLst>
              <a:ext uri="{FF2B5EF4-FFF2-40B4-BE49-F238E27FC236}">
                <a16:creationId xmlns:a16="http://schemas.microsoft.com/office/drawing/2014/main" id="{8EE54254-A53D-4230-9E23-F7A6E2CA016F}"/>
              </a:ext>
            </a:extLst>
          </p:cNvPr>
          <p:cNvCxnSpPr/>
          <p:nvPr/>
        </p:nvCxnSpPr>
        <p:spPr>
          <a:xfrm flipV="1">
            <a:off x="-11197" y="128489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E1B00F9-9D91-4C00-8311-0B98247C2FF8}"/>
              </a:ext>
            </a:extLst>
          </p:cNvPr>
          <p:cNvPicPr>
            <a:picLocks noChangeAspect="1"/>
          </p:cNvPicPr>
          <p:nvPr/>
        </p:nvPicPr>
        <p:blipFill>
          <a:blip r:embed="rId6"/>
          <a:stretch>
            <a:fillRect/>
          </a:stretch>
        </p:blipFill>
        <p:spPr>
          <a:xfrm>
            <a:off x="269038" y="1318289"/>
            <a:ext cx="8294295" cy="4896292"/>
          </a:xfrm>
          <a:prstGeom prst="rect">
            <a:avLst/>
          </a:prstGeom>
        </p:spPr>
      </p:pic>
      <p:sp>
        <p:nvSpPr>
          <p:cNvPr id="14" name="Text Box 3">
            <a:extLst>
              <a:ext uri="{FF2B5EF4-FFF2-40B4-BE49-F238E27FC236}">
                <a16:creationId xmlns:a16="http://schemas.microsoft.com/office/drawing/2014/main" id="{3DCC320C-1E9F-4C78-A1D6-58A8EBEFF8A2}"/>
              </a:ext>
            </a:extLst>
          </p:cNvPr>
          <p:cNvSpPr txBox="1">
            <a:spLocks noChangeArrowheads="1"/>
          </p:cNvSpPr>
          <p:nvPr/>
        </p:nvSpPr>
        <p:spPr bwMode="auto">
          <a:xfrm>
            <a:off x="146654" y="6214743"/>
            <a:ext cx="4341263" cy="1200329"/>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Connolly SJ, et al. N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Engl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J Med. 2009; 361:1139−1151.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Patel MR, et al. N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Engl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J Med. 2011; 365:883−891.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Granger C, et al. N Eng J Med. 2011; 365:981−992.</a:t>
            </a:r>
          </a:p>
          <a:p>
            <a:pPr>
              <a:defRPr/>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1507021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79907" y="1190179"/>
            <a:ext cx="7964093"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What do we offer Sue for her osteoarthritis flare up?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61261" y="286779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Celecoxib as requested with PPI</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OTC Naproxen (Aleve)</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Acetaminophen with codeine</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Acetaminophen </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CBD Oil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5B80FA-1FE2-4718-A9F3-C63766AA2261}"/>
              </a:ext>
            </a:extLst>
          </p:cNvPr>
          <p:cNvSpPr txBox="1"/>
          <p:nvPr/>
        </p:nvSpPr>
        <p:spPr>
          <a:xfrm>
            <a:off x="171950" y="6442058"/>
            <a:ext cx="5156088" cy="430887"/>
          </a:xfrm>
          <a:prstGeom prst="rect">
            <a:avLst/>
          </a:prstGeom>
          <a:noFill/>
        </p:spPr>
        <p:txBody>
          <a:bodyPr wrap="square" rtlCol="0">
            <a:spAutoFit/>
          </a:bodyPr>
          <a:lstStyle/>
          <a:p>
            <a:r>
              <a:rPr lang="en-US" sz="1100" dirty="0">
                <a:latin typeface="Arial Narrow" panose="020B0606020202030204" pitchFamily="34" charset="0"/>
              </a:rPr>
              <a:t>PPI = Proton Pump Inhibitor </a:t>
            </a:r>
          </a:p>
          <a:p>
            <a:r>
              <a:rPr lang="en-US" sz="1100" dirty="0">
                <a:latin typeface="Arial Narrow" panose="020B0606020202030204" pitchFamily="34" charset="0"/>
              </a:rPr>
              <a:t>OTC = Over the Counter</a:t>
            </a:r>
          </a:p>
        </p:txBody>
      </p:sp>
    </p:spTree>
    <p:extLst>
      <p:ext uri="{BB962C8B-B14F-4D97-AF65-F5344CB8AC3E}">
        <p14:creationId xmlns:p14="http://schemas.microsoft.com/office/powerpoint/2010/main" val="1201019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C4A7774-2DA0-49EF-B77A-1F2B374EB8FB}"/>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descr="CHRC-logo_blue.png">
            <a:extLst>
              <a:ext uri="{FF2B5EF4-FFF2-40B4-BE49-F238E27FC236}">
                <a16:creationId xmlns:a16="http://schemas.microsoft.com/office/drawing/2014/main" id="{99BDF878-813C-4124-81D3-DB6376087485}"/>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4" name="Rectangle 3">
            <a:extLst>
              <a:ext uri="{FF2B5EF4-FFF2-40B4-BE49-F238E27FC236}">
                <a16:creationId xmlns:a16="http://schemas.microsoft.com/office/drawing/2014/main" id="{656E4871-68C7-41C3-AACE-68A6390C5B8C}"/>
              </a:ext>
            </a:extLst>
          </p:cNvPr>
          <p:cNvSpPr/>
          <p:nvPr/>
        </p:nvSpPr>
        <p:spPr>
          <a:xfrm>
            <a:off x="127538" y="37402"/>
            <a:ext cx="6665059" cy="1384995"/>
          </a:xfrm>
          <a:prstGeom prst="rect">
            <a:avLst/>
          </a:prstGeom>
          <a:noFill/>
        </p:spPr>
        <p:txBody>
          <a:bodyPr wrap="square">
            <a:spAutoFit/>
          </a:bodyPr>
          <a:lstStyle/>
          <a:p>
            <a:pPr lvl="0">
              <a:defRPr/>
            </a:pPr>
            <a:r>
              <a:rPr lang="en-CA" sz="2800" b="1" dirty="0">
                <a:solidFill>
                  <a:srgbClr val="19325C"/>
                </a:solidFill>
                <a:latin typeface="Arial Narrow" panose="020B0606020202030204" pitchFamily="34" charset="0"/>
                <a:cs typeface="Aharoni" panose="02010803020104030203" pitchFamily="2" charset="-79"/>
              </a:rPr>
              <a:t>GI Safety of Celecoxib vs Naproxen in</a:t>
            </a:r>
          </a:p>
          <a:p>
            <a:pPr lvl="0">
              <a:defRPr/>
            </a:pPr>
            <a:r>
              <a:rPr lang="en-CA" sz="2800" b="1" dirty="0">
                <a:solidFill>
                  <a:srgbClr val="19325C"/>
                </a:solidFill>
                <a:latin typeface="Arial Narrow" panose="020B0606020202030204" pitchFamily="34" charset="0"/>
                <a:cs typeface="Aharoni" panose="02010803020104030203" pitchFamily="2" charset="-79"/>
              </a:rPr>
              <a:t>Patients with </a:t>
            </a:r>
            <a:r>
              <a:rPr lang="en-CA" sz="2800" b="1" dirty="0" err="1">
                <a:solidFill>
                  <a:srgbClr val="19325C"/>
                </a:solidFill>
                <a:latin typeface="Arial Narrow" panose="020B0606020202030204" pitchFamily="34" charset="0"/>
                <a:cs typeface="Aharoni" panose="02010803020104030203" pitchFamily="2" charset="-79"/>
              </a:rPr>
              <a:t>Cardiothrombotic</a:t>
            </a:r>
            <a:r>
              <a:rPr lang="en-CA" sz="2800" b="1" dirty="0">
                <a:solidFill>
                  <a:srgbClr val="19325C"/>
                </a:solidFill>
                <a:latin typeface="Arial Narrow" panose="020B0606020202030204" pitchFamily="34" charset="0"/>
                <a:cs typeface="Aharoni" panose="02010803020104030203" pitchFamily="2" charset="-79"/>
              </a:rPr>
              <a:t> Diseases and Arthritis after Upper GI bleeding (CONCERN)</a:t>
            </a:r>
          </a:p>
        </p:txBody>
      </p:sp>
      <p:pic>
        <p:nvPicPr>
          <p:cNvPr id="16" name="Picture 15" descr="Clinical-conandrum-Logo-2019_dec.png">
            <a:extLst>
              <a:ext uri="{FF2B5EF4-FFF2-40B4-BE49-F238E27FC236}">
                <a16:creationId xmlns:a16="http://schemas.microsoft.com/office/drawing/2014/main" id="{5FED5340-ED87-4D64-A5FD-B3237BF75E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7284" y="377919"/>
            <a:ext cx="2239178" cy="882009"/>
          </a:xfrm>
          <a:prstGeom prst="rect">
            <a:avLst/>
          </a:prstGeom>
        </p:spPr>
      </p:pic>
      <p:cxnSp>
        <p:nvCxnSpPr>
          <p:cNvPr id="25" name="Straight Connector 24">
            <a:extLst>
              <a:ext uri="{FF2B5EF4-FFF2-40B4-BE49-F238E27FC236}">
                <a16:creationId xmlns:a16="http://schemas.microsoft.com/office/drawing/2014/main" id="{8EE54254-A53D-4230-9E23-F7A6E2CA016F}"/>
              </a:ext>
            </a:extLst>
          </p:cNvPr>
          <p:cNvCxnSpPr/>
          <p:nvPr/>
        </p:nvCxnSpPr>
        <p:spPr>
          <a:xfrm flipV="1">
            <a:off x="0" y="162417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4" name="Text Box 3">
            <a:extLst>
              <a:ext uri="{FF2B5EF4-FFF2-40B4-BE49-F238E27FC236}">
                <a16:creationId xmlns:a16="http://schemas.microsoft.com/office/drawing/2014/main" id="{3DCC320C-1E9F-4C78-A1D6-58A8EBEFF8A2}"/>
              </a:ext>
            </a:extLst>
          </p:cNvPr>
          <p:cNvSpPr txBox="1">
            <a:spLocks noChangeArrowheads="1"/>
          </p:cNvSpPr>
          <p:nvPr/>
        </p:nvSpPr>
        <p:spPr bwMode="auto">
          <a:xfrm>
            <a:off x="146654" y="6445969"/>
            <a:ext cx="4341263" cy="230832"/>
          </a:xfrm>
          <a:prstGeom prst="rect">
            <a:avLst/>
          </a:prstGeom>
          <a:noFill/>
          <a:ln w="9525">
            <a:noFill/>
            <a:miter lim="800000"/>
            <a:headEnd/>
            <a:tailEnd/>
          </a:ln>
        </p:spPr>
        <p:txBody>
          <a:bodyPr wrap="square">
            <a:spAutoFit/>
          </a:bodyPr>
          <a:lstStyle/>
          <a:p>
            <a:pPr lvl="0">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Chan FKL, et </a:t>
            </a:r>
            <a:r>
              <a:rPr lang="fr-FR" altLang="en-US" sz="900" dirty="0">
                <a:solidFill>
                  <a:prstClr val="white"/>
                </a:solidFill>
                <a:latin typeface="Arial Narrow" panose="020B0606020202030204" pitchFamily="34" charset="0"/>
                <a:cs typeface="Lato"/>
              </a:rPr>
              <a:t>al. Lancet 2017; 389: 2375–82</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3" name="Picture 2">
            <a:extLst>
              <a:ext uri="{FF2B5EF4-FFF2-40B4-BE49-F238E27FC236}">
                <a16:creationId xmlns:a16="http://schemas.microsoft.com/office/drawing/2014/main" id="{604E64BA-0B59-4C46-8583-8248D77EE8A5}"/>
              </a:ext>
            </a:extLst>
          </p:cNvPr>
          <p:cNvPicPr>
            <a:picLocks noChangeAspect="1"/>
          </p:cNvPicPr>
          <p:nvPr/>
        </p:nvPicPr>
        <p:blipFill>
          <a:blip r:embed="rId6"/>
          <a:stretch>
            <a:fillRect/>
          </a:stretch>
        </p:blipFill>
        <p:spPr>
          <a:xfrm>
            <a:off x="146654" y="2352657"/>
            <a:ext cx="4478088" cy="313537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2772A29-7A71-498F-952C-F7FAD84B287D}"/>
              </a:ext>
            </a:extLst>
          </p:cNvPr>
          <p:cNvPicPr>
            <a:picLocks noChangeAspect="1"/>
          </p:cNvPicPr>
          <p:nvPr/>
        </p:nvPicPr>
        <p:blipFill>
          <a:blip r:embed="rId7"/>
          <a:stretch>
            <a:fillRect/>
          </a:stretch>
        </p:blipFill>
        <p:spPr>
          <a:xfrm>
            <a:off x="5061932" y="2896229"/>
            <a:ext cx="3954530" cy="1662414"/>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3DD3062-EA67-4D51-83DC-7F5BA284BD08}"/>
              </a:ext>
            </a:extLst>
          </p:cNvPr>
          <p:cNvSpPr/>
          <p:nvPr/>
        </p:nvSpPr>
        <p:spPr>
          <a:xfrm>
            <a:off x="127536" y="1665249"/>
            <a:ext cx="4664241" cy="646331"/>
          </a:xfrm>
          <a:prstGeom prst="rect">
            <a:avLst/>
          </a:prstGeom>
        </p:spPr>
        <p:txBody>
          <a:bodyPr wrap="square">
            <a:spAutoFit/>
          </a:bodyPr>
          <a:lstStyle/>
          <a:p>
            <a:pPr algn="ctr"/>
            <a:r>
              <a:rPr lang="en-CA" b="1">
                <a:latin typeface="Arial Narrow" panose="020B0606020202030204" pitchFamily="34" charset="0"/>
              </a:rPr>
              <a:t>Time-to-outcome analysis of recurrent upper gastrointestinal bleeding</a:t>
            </a:r>
            <a:endParaRPr lang="en-US" b="1" dirty="0">
              <a:latin typeface="Arial Narrow" panose="020B0606020202030204" pitchFamily="34" charset="0"/>
            </a:endParaRPr>
          </a:p>
        </p:txBody>
      </p:sp>
      <p:sp>
        <p:nvSpPr>
          <p:cNvPr id="7" name="Rectangle 6">
            <a:extLst>
              <a:ext uri="{FF2B5EF4-FFF2-40B4-BE49-F238E27FC236}">
                <a16:creationId xmlns:a16="http://schemas.microsoft.com/office/drawing/2014/main" id="{3EF1B5F9-2307-4CBF-AE2E-79DBE2E12921}"/>
              </a:ext>
            </a:extLst>
          </p:cNvPr>
          <p:cNvSpPr/>
          <p:nvPr/>
        </p:nvSpPr>
        <p:spPr>
          <a:xfrm>
            <a:off x="32472" y="5619894"/>
            <a:ext cx="4854367" cy="430887"/>
          </a:xfrm>
          <a:prstGeom prst="rect">
            <a:avLst/>
          </a:prstGeom>
        </p:spPr>
        <p:txBody>
          <a:bodyPr wrap="square">
            <a:spAutoFit/>
          </a:bodyPr>
          <a:lstStyle/>
          <a:p>
            <a:pPr algn="ctr"/>
            <a:r>
              <a:rPr lang="en-CA" sz="1100">
                <a:latin typeface="Arial Narrow" panose="020B0606020202030204" pitchFamily="34" charset="0"/>
              </a:rPr>
              <a:t>All patients received esomeprazole. 185 (72%) of 256 patients in the celecoxib group and 183 (71%) of 256 patients in the naproxen group continued aspirin. HR=hazard ratio.</a:t>
            </a:r>
            <a:endParaRPr lang="en-US" sz="1100" dirty="0">
              <a:latin typeface="Arial Narrow" panose="020B0606020202030204" pitchFamily="34" charset="0"/>
            </a:endParaRPr>
          </a:p>
        </p:txBody>
      </p:sp>
      <p:sp>
        <p:nvSpPr>
          <p:cNvPr id="8" name="Rectangle 7">
            <a:extLst>
              <a:ext uri="{FF2B5EF4-FFF2-40B4-BE49-F238E27FC236}">
                <a16:creationId xmlns:a16="http://schemas.microsoft.com/office/drawing/2014/main" id="{8FADF946-9EC9-46FC-B120-727282B94F25}"/>
              </a:ext>
            </a:extLst>
          </p:cNvPr>
          <p:cNvSpPr/>
          <p:nvPr/>
        </p:nvSpPr>
        <p:spPr>
          <a:xfrm>
            <a:off x="5042816" y="1769228"/>
            <a:ext cx="3954530" cy="830997"/>
          </a:xfrm>
          <a:prstGeom prst="rect">
            <a:avLst/>
          </a:prstGeom>
        </p:spPr>
        <p:txBody>
          <a:bodyPr wrap="square">
            <a:spAutoFit/>
          </a:bodyPr>
          <a:lstStyle/>
          <a:p>
            <a:pPr algn="ctr"/>
            <a:r>
              <a:rPr lang="en-CA" sz="1600" b="1" dirty="0">
                <a:latin typeface="Arial Narrow" panose="020B0606020202030204" pitchFamily="34" charset="0"/>
              </a:rPr>
              <a:t>Kaplan-Meier estimates of the likelihood of recurrent upper gastrointestinal bleeding and serious cardiovascular events at 18 months</a:t>
            </a:r>
            <a:endParaRPr lang="en-US" sz="1600" b="1" dirty="0">
              <a:latin typeface="Arial Narrow" panose="020B0606020202030204" pitchFamily="34" charset="0"/>
            </a:endParaRPr>
          </a:p>
        </p:txBody>
      </p:sp>
    </p:spTree>
    <p:extLst>
      <p:ext uri="{BB962C8B-B14F-4D97-AF65-F5344CB8AC3E}">
        <p14:creationId xmlns:p14="http://schemas.microsoft.com/office/powerpoint/2010/main" val="24323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3</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590018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420183" y="1406523"/>
            <a:ext cx="5657390" cy="415498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Sue has been diagnosed with AF</a:t>
            </a: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Your started her on rivaroxaban 20 mg OD</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Sue has come to see you with a form from her ophthalmologist that needs to be filled out for her upcoming cataract surgery</a:t>
            </a: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R="0" lvl="0" algn="l" defTabSz="457200" rtl="0" eaLnBrk="1" fontAlgn="auto" latinLnBrk="0" hangingPunct="1">
              <a:lnSpc>
                <a:spcPct val="100000"/>
              </a:lnSpc>
              <a:spcBef>
                <a:spcPts val="0"/>
              </a:spcBef>
              <a:spcAft>
                <a:spcPts val="0"/>
              </a:spcAft>
              <a:buClr>
                <a:srgbClr val="00B0F0"/>
              </a:buClr>
              <a:buSzTx/>
              <a:tabLst/>
              <a:defRP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01850" y="5406714"/>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Tree>
    <p:extLst>
      <p:ext uri="{BB962C8B-B14F-4D97-AF65-F5344CB8AC3E}">
        <p14:creationId xmlns:p14="http://schemas.microsoft.com/office/powerpoint/2010/main" val="231669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83821" y="1332956"/>
            <a:ext cx="7988229" cy="87716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5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advise Sue to do about to do about her Rivaroxaban prior to her </a:t>
            </a:r>
            <a:r>
              <a:rPr kumimoji="0" lang="en-CA" sz="25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cataract surgery</a:t>
            </a:r>
            <a:r>
              <a:rPr kumimoji="0" lang="en-CA" sz="25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Stop rivaroxaban 2 days prior</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Stop rivaroxaban 1 day prior</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Don’t need to stop rivaroxaban</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ASA</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74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5" end="5"/>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2292626"/>
            <a:ext cx="9144000" cy="128016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01013" y="2447906"/>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485578" y="2540827"/>
            <a:ext cx="7231228" cy="830997"/>
          </a:xfrm>
          <a:prstGeom prst="rect">
            <a:avLst/>
          </a:prstGeom>
          <a:noFill/>
        </p:spPr>
        <p:txBody>
          <a:bodyPr wrap="square" rtlCol="0">
            <a:spAutoFit/>
          </a:bodyPr>
          <a:lstStyle/>
          <a:p>
            <a:r>
              <a:rPr lang="en-CA" sz="2400" b="1" dirty="0">
                <a:solidFill>
                  <a:schemeClr val="bg1"/>
                </a:solidFill>
                <a:latin typeface="Arial Narrow" panose="020B0606020202030204" pitchFamily="34" charset="0"/>
              </a:rPr>
              <a:t>Individualize anticoagulant therapy in AF patients who are elderly and/or have other co-morbidities</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44012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sp>
        <p:nvSpPr>
          <p:cNvPr id="25" name="TextBox 24">
            <a:extLst>
              <a:ext uri="{FF2B5EF4-FFF2-40B4-BE49-F238E27FC236}">
                <a16:creationId xmlns:a16="http://schemas.microsoft.com/office/drawing/2014/main" id="{4E59022F-7C0D-4356-8604-496C12D31289}"/>
              </a:ext>
            </a:extLst>
          </p:cNvPr>
          <p:cNvSpPr txBox="1"/>
          <p:nvPr/>
        </p:nvSpPr>
        <p:spPr>
          <a:xfrm>
            <a:off x="0" y="4138141"/>
            <a:ext cx="9144000" cy="1280160"/>
          </a:xfrm>
          <a:prstGeom prst="rect">
            <a:avLst/>
          </a:prstGeom>
          <a:solidFill>
            <a:srgbClr val="254A87"/>
          </a:solidFill>
        </p:spPr>
        <p:txBody>
          <a:bodyPr wrap="square" rtlCol="0">
            <a:spAutoFit/>
          </a:bodyPr>
          <a:lstStyle/>
          <a:p>
            <a:endParaRPr lang="en-US" dirty="0"/>
          </a:p>
        </p:txBody>
      </p:sp>
      <p:sp>
        <p:nvSpPr>
          <p:cNvPr id="26" name="Flowchart: Connector 25">
            <a:extLst>
              <a:ext uri="{FF2B5EF4-FFF2-40B4-BE49-F238E27FC236}">
                <a16:creationId xmlns:a16="http://schemas.microsoft.com/office/drawing/2014/main" id="{1523F75B-5FFE-498E-988F-0D458904F3CC}"/>
              </a:ext>
            </a:extLst>
          </p:cNvPr>
          <p:cNvSpPr/>
          <p:nvPr/>
        </p:nvSpPr>
        <p:spPr>
          <a:xfrm>
            <a:off x="201013" y="429342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27" name="TextBox 26">
            <a:extLst>
              <a:ext uri="{FF2B5EF4-FFF2-40B4-BE49-F238E27FC236}">
                <a16:creationId xmlns:a16="http://schemas.microsoft.com/office/drawing/2014/main" id="{8C0C44B3-DC7C-4BD9-B57A-7729653A80EE}"/>
              </a:ext>
            </a:extLst>
          </p:cNvPr>
          <p:cNvSpPr txBox="1"/>
          <p:nvPr/>
        </p:nvSpPr>
        <p:spPr>
          <a:xfrm>
            <a:off x="1485578" y="4160311"/>
            <a:ext cx="7231228" cy="1200329"/>
          </a:xfrm>
          <a:prstGeom prst="rect">
            <a:avLst/>
          </a:prstGeom>
          <a:noFill/>
        </p:spPr>
        <p:txBody>
          <a:bodyPr wrap="square" rtlCol="0">
            <a:spAutoFit/>
          </a:bodyPr>
          <a:lstStyle/>
          <a:p>
            <a:r>
              <a:rPr lang="en-CA" sz="2400" b="1" dirty="0">
                <a:solidFill>
                  <a:schemeClr val="bg1"/>
                </a:solidFill>
                <a:latin typeface="Arial Narrow" panose="020B0606020202030204" pitchFamily="34" charset="0"/>
              </a:rPr>
              <a:t>Manage DOACs in patients with different degrees of renal dysfunction and/or requiring various invasive procedures and surgical interventions </a:t>
            </a: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D55CB00-B58C-4874-9845-8496EBFE3E48}"/>
              </a:ext>
            </a:extLst>
          </p:cNvPr>
          <p:cNvPicPr>
            <a:picLocks noChangeAspect="1"/>
          </p:cNvPicPr>
          <p:nvPr/>
        </p:nvPicPr>
        <p:blipFill>
          <a:blip r:embed="rId6"/>
          <a:stretch>
            <a:fillRect/>
          </a:stretch>
        </p:blipFill>
        <p:spPr>
          <a:xfrm>
            <a:off x="570556" y="1350269"/>
            <a:ext cx="7942061" cy="4700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6722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Practice Recommendations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194761" y="3087341"/>
            <a:ext cx="8813997" cy="27392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suggest that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interruption of anticoagulant therapy</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 particularly for VKAs, in a patient with AF/AFL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is not necessary for most procedures with a low risk of bleeding</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 such as cardiac device implantation (pacemaker or implantable defibrillator), and most dental procedures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800" b="0" i="0" u="none" strike="noStrike" kern="1200" cap="none" spc="0" normalizeH="0" baseline="0" noProof="0" dirty="0">
              <a:ln>
                <a:noFill/>
              </a:ln>
              <a:solidFill>
                <a:prstClr val="black"/>
              </a:solidFill>
              <a:effectLst/>
              <a:uLnTx/>
              <a:uFillTx/>
              <a:latin typeface="Lato"/>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41105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 name="Rectangle 1">
            <a:extLst>
              <a:ext uri="{FF2B5EF4-FFF2-40B4-BE49-F238E27FC236}">
                <a16:creationId xmlns:a16="http://schemas.microsoft.com/office/drawing/2014/main" id="{2F4A4725-E881-4559-818D-0764AAF1200F}"/>
              </a:ext>
            </a:extLst>
          </p:cNvPr>
          <p:cNvSpPr/>
          <p:nvPr/>
        </p:nvSpPr>
        <p:spPr>
          <a:xfrm>
            <a:off x="2297281" y="5397003"/>
            <a:ext cx="4608954"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(Conditional Recommendation, Moderate-Quality Evidence)</a:t>
            </a:r>
          </a:p>
        </p:txBody>
      </p:sp>
    </p:spTree>
    <p:extLst>
      <p:ext uri="{BB962C8B-B14F-4D97-AF65-F5344CB8AC3E}">
        <p14:creationId xmlns:p14="http://schemas.microsoft.com/office/powerpoint/2010/main" val="1251447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4</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45208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420183" y="1406523"/>
            <a:ext cx="5561892" cy="415498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Sue is now</a:t>
            </a:r>
            <a:r>
              <a:rPr kumimoji="0" lang="en-CA" sz="2800" b="1" i="0" u="none" strike="noStrike" kern="1200" cap="none" spc="0" normalizeH="0" noProof="0" dirty="0">
                <a:ln>
                  <a:noFill/>
                </a:ln>
                <a:solidFill>
                  <a:prstClr val="black"/>
                </a:solidFill>
                <a:effectLst/>
                <a:uLnTx/>
                <a:uFillTx/>
                <a:latin typeface="Arial Narrow" panose="020B0606020202030204" pitchFamily="34" charset="0"/>
                <a:ea typeface="+mn-ea"/>
                <a:cs typeface="+mn-cs"/>
              </a:rPr>
              <a:t> 80 years old and has been on Dabigatran 150 mg BID thus far</a:t>
            </a:r>
          </a:p>
          <a:p>
            <a:pPr marR="0" lvl="0" algn="l" defTabSz="457200" rtl="0" eaLnBrk="1" fontAlgn="auto" latinLnBrk="0" hangingPunct="1">
              <a:lnSpc>
                <a:spcPct val="100000"/>
              </a:lnSpc>
              <a:spcBef>
                <a:spcPts val="0"/>
              </a:spcBef>
              <a:spcAft>
                <a:spcPts val="0"/>
              </a:spcAft>
              <a:buClr>
                <a:srgbClr val="00B0F0"/>
              </a:buClr>
              <a:buSzTx/>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Her eGFR is now down to 42 ml/min/1.73 m</a:t>
            </a:r>
            <a:r>
              <a:rPr lang="en-CA" sz="2800" b="1" baseline="30000" dirty="0">
                <a:solidFill>
                  <a:prstClr val="black"/>
                </a:solidFill>
                <a:latin typeface="Arial Narrow" panose="020B0606020202030204" pitchFamily="34" charset="0"/>
              </a:rPr>
              <a:t>2</a:t>
            </a:r>
            <a:r>
              <a:rPr lang="en-CA" sz="2800" b="1" dirty="0">
                <a:solidFill>
                  <a:prstClr val="black"/>
                </a:solidFill>
                <a:latin typeface="Arial Narrow" panose="020B0606020202030204" pitchFamily="34" charset="0"/>
              </a:rPr>
              <a:t> (creatinine 104 </a:t>
            </a:r>
            <a:r>
              <a:rPr lang="el-GR" sz="2800" b="1" dirty="0">
                <a:solidFill>
                  <a:prstClr val="black"/>
                </a:solidFill>
                <a:latin typeface="Arial Narrow" panose="020B0606020202030204" pitchFamily="34" charset="0"/>
              </a:rPr>
              <a:t>μ</a:t>
            </a:r>
            <a:r>
              <a:rPr lang="en-CA" sz="2800" b="1" dirty="0">
                <a:solidFill>
                  <a:prstClr val="black"/>
                </a:solidFill>
                <a:latin typeface="Arial Narrow" panose="020B0606020202030204" pitchFamily="34" charset="0"/>
              </a:rPr>
              <a:t>mmol/L)</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You are concerned and wonder what to do about her DOAC. </a:t>
            </a:r>
            <a:endPar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01850" y="5406714"/>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80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Tree>
    <p:extLst>
      <p:ext uri="{BB962C8B-B14F-4D97-AF65-F5344CB8AC3E}">
        <p14:creationId xmlns:p14="http://schemas.microsoft.com/office/powerpoint/2010/main" val="2338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do you do about Sue’s DOAC?</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Continue with dabigatran 150 mg BID </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dabigatran 110 mg BID </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20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15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5mg BID </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2.5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3602" y="25407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36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3" end="3"/>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5" end="5"/>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500" fill="hold"/>
                                        <p:tgtEl>
                                          <p:spTgt spid="33">
                                            <p:txEl>
                                              <p:pRg st="6" end="6"/>
                                            </p:txEl>
                                          </p:spTgt>
                                        </p:tgtEl>
                                        <p:attrNameLst>
                                          <p:attrName>style.color</p:attrName>
                                        </p:attrNameLst>
                                      </p:cBhvr>
                                      <p:to>
                                        <a:srgbClr val="5BCCDF"/>
                                      </p:to>
                                    </p:animClr>
                                  </p:childTnLst>
                                </p:cTn>
                              </p:par>
                              <p:par>
                                <p:cTn id="11" presetID="3" presetClass="emph" presetSubtype="2" fill="hold" nodeType="withEffect">
                                  <p:stCondLst>
                                    <p:cond delay="0"/>
                                  </p:stCondLst>
                                  <p:childTnLst>
                                    <p:animClr clrSpc="rgb" dir="cw">
                                      <p:cBhvr override="childStyle">
                                        <p:cTn id="12" dur="500" fill="hold"/>
                                        <p:tgtEl>
                                          <p:spTgt spid="33">
                                            <p:txEl>
                                              <p:pRg st="9" end="9"/>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Stroke Prevention in AF: </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CA" sz="28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Clinical Pharmacology and Dosing of DOACs</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43" name="Table 42">
            <a:extLst>
              <a:ext uri="{FF2B5EF4-FFF2-40B4-BE49-F238E27FC236}">
                <a16:creationId xmlns:a16="http://schemas.microsoft.com/office/drawing/2014/main" id="{A55070E0-64A1-47A5-855C-259C15119F13}"/>
              </a:ext>
            </a:extLst>
          </p:cNvPr>
          <p:cNvGraphicFramePr>
            <a:graphicFrameLocks noGrp="1"/>
          </p:cNvGraphicFramePr>
          <p:nvPr>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eliquis</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Pradaxa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lixiana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(Xarelto)</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856605251"/>
                  </a:ext>
                </a:extLst>
              </a:tr>
            </a:tbl>
          </a:graphicData>
        </a:graphic>
      </p:graphicFrame>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911335" y="6246279"/>
            <a:ext cx="4583374" cy="356802"/>
          </a:xfrm>
          <a:prstGeom prst="rect">
            <a:avLst/>
          </a:prstGeom>
        </p:spPr>
        <p:txBody>
          <a:bodyPr vert="horz" lIns="91440" tIns="45720" rIns="91440" bIns="45720" rtlCol="0" anchor="ctr"/>
          <a:lstStyle>
            <a:lvl1pPr>
              <a:defRPr sz="9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0" name="Rectangle 9">
            <a:extLst>
              <a:ext uri="{FF2B5EF4-FFF2-40B4-BE49-F238E27FC236}">
                <a16:creationId xmlns:a16="http://schemas.microsoft.com/office/drawing/2014/main" id="{0492886D-81EC-42DF-9655-50FFEE8E75C5}"/>
              </a:ext>
            </a:extLst>
          </p:cNvPr>
          <p:cNvSpPr/>
          <p:nvPr/>
        </p:nvSpPr>
        <p:spPr>
          <a:xfrm>
            <a:off x="234245" y="4119565"/>
            <a:ext cx="8747830" cy="909637"/>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8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9">
            <a:extLst>
              <a:ext uri="{FF2B5EF4-FFF2-40B4-BE49-F238E27FC236}">
                <a16:creationId xmlns:a16="http://schemas.microsoft.com/office/drawing/2014/main" id="{68024843-3F49-460D-A078-AC69D71752ED}"/>
              </a:ext>
            </a:extLst>
          </p:cNvPr>
          <p:cNvPicPr>
            <a:picLocks noChangeAspect="1"/>
          </p:cNvPicPr>
          <p:nvPr/>
        </p:nvPicPr>
        <p:blipFill>
          <a:blip r:embed="rId6"/>
          <a:stretch>
            <a:fillRect/>
          </a:stretch>
        </p:blipFill>
        <p:spPr>
          <a:xfrm>
            <a:off x="583066" y="1388660"/>
            <a:ext cx="7977868" cy="4558026"/>
          </a:xfrm>
          <a:prstGeom prst="rect">
            <a:avLst/>
          </a:prstGeom>
        </p:spPr>
      </p:pic>
    </p:spTree>
    <p:extLst>
      <p:ext uri="{BB962C8B-B14F-4D97-AF65-F5344CB8AC3E}">
        <p14:creationId xmlns:p14="http://schemas.microsoft.com/office/powerpoint/2010/main" val="2901995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5371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03442"/>
            <a:ext cx="649477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Prevention of Stroke in Patients with CKD Therapeutic Choices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5" name="Picture 4">
            <a:extLst>
              <a:ext uri="{FF2B5EF4-FFF2-40B4-BE49-F238E27FC236}">
                <a16:creationId xmlns:a16="http://schemas.microsoft.com/office/drawing/2014/main" id="{91717E98-C5C3-4AE7-806B-2F4C264F90ED}"/>
              </a:ext>
            </a:extLst>
          </p:cNvPr>
          <p:cNvPicPr>
            <a:picLocks noChangeAspect="1"/>
          </p:cNvPicPr>
          <p:nvPr/>
        </p:nvPicPr>
        <p:blipFill>
          <a:blip r:embed="rId6"/>
          <a:stretch>
            <a:fillRect/>
          </a:stretch>
        </p:blipFill>
        <p:spPr>
          <a:xfrm>
            <a:off x="0" y="1758927"/>
            <a:ext cx="9144000" cy="2678407"/>
          </a:xfrm>
          <a:prstGeom prst="rect">
            <a:avLst/>
          </a:prstGeom>
          <a:ln>
            <a:noFill/>
          </a:ln>
          <a:effectLst>
            <a:outerShdw blurRad="292100" dist="139700" dir="2700000" algn="tl" rotWithShape="0">
              <a:srgbClr val="333333">
                <a:alpha val="65000"/>
              </a:srgbClr>
            </a:outerShdw>
          </a:effectLst>
        </p:spPr>
      </p:pic>
      <p:sp>
        <p:nvSpPr>
          <p:cNvPr id="12" name="Footer Placeholder 3">
            <a:extLst>
              <a:ext uri="{FF2B5EF4-FFF2-40B4-BE49-F238E27FC236}">
                <a16:creationId xmlns:a16="http://schemas.microsoft.com/office/drawing/2014/main" id="{0832D9E9-68B6-4EBC-8E51-B504412FA762}"/>
              </a:ext>
            </a:extLst>
          </p:cNvPr>
          <p:cNvSpPr>
            <a:spLocks noGrp="1"/>
          </p:cNvSpPr>
          <p:nvPr>
            <p:ph type="ftr" sz="quarter" idx="11"/>
          </p:nvPr>
        </p:nvSpPr>
        <p:spPr>
          <a:xfrm>
            <a:off x="354263" y="4961362"/>
            <a:ext cx="8534400" cy="92852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*Consider </a:t>
            </a:r>
            <a:r>
              <a:rPr kumimoji="0" lang="en-US"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Dabigatran</a:t>
            </a: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110 mg BID if a</a:t>
            </a:r>
            <a:r>
              <a:rPr kumimoji="0" lang="en-CA"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ge</a:t>
            </a:r>
            <a:r>
              <a:rPr kumimoji="0" lang="en-CA"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&gt;80 or if the patient is at higher risk of bleeding, including elderly ≥75 years with ≥1 risk factor</a:t>
            </a: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†Consider </a:t>
            </a:r>
            <a:r>
              <a:rPr kumimoji="0" lang="en-US"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Apixaban</a:t>
            </a: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2.5 mg BID if 2 of 1) age </a:t>
            </a:r>
            <a:r>
              <a:rPr kumimoji="0" lang="en-CA"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&gt;80 years, 2) body weight </a:t>
            </a: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&lt;60 kg, or 3) creatinine &gt;133 </a:t>
            </a:r>
            <a:r>
              <a:rPr kumimoji="0" lang="en-US"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umol</a:t>
            </a: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/L; </a:t>
            </a: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Calibri"/>
              </a:rPr>
              <a:t>‡</a:t>
            </a: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ARISTOTLE included a small number of patients (1.5%) with a </a:t>
            </a:r>
            <a:r>
              <a:rPr kumimoji="0" lang="en-US"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CrCl</a:t>
            </a:r>
            <a:r>
              <a:rPr kumimoji="0" lang="en-US"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as low as 25 ml/min; ‖Dose adjusted warfarin has been used, but data regarding safety and efficacy is conflicting; ¶No published studies; product monographs suggest the drug is contraindicated for this level of renal function.</a:t>
            </a:r>
            <a:endParaRPr kumimoji="0" lang="en-CA"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58630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8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32018"/>
            <a:ext cx="6768496" cy="1015663"/>
          </a:xfrm>
          <a:prstGeom prst="rect">
            <a:avLst/>
          </a:prstGeom>
          <a:noFill/>
        </p:spPr>
        <p:txBody>
          <a:bodyPr wrap="square">
            <a:spAutoFit/>
          </a:bodyPr>
          <a:lstStyle/>
          <a:p>
            <a:pPr>
              <a:defRPr/>
            </a:pPr>
            <a:r>
              <a:rPr lang="en-CA" sz="3000" b="1" dirty="0">
                <a:solidFill>
                  <a:srgbClr val="1B1A5A"/>
                </a:solidFill>
                <a:latin typeface="Arial Narrow" panose="020B0606020202030204" pitchFamily="34" charset="0"/>
                <a:cs typeface="Aharoni" panose="02010803020104030203" pitchFamily="2" charset="-79"/>
              </a:rPr>
              <a:t>CCS Guidelines Recommend DOACs for Eligible AF Patients with eGFR ≥30 mL/min </a:t>
            </a:r>
          </a:p>
        </p:txBody>
      </p:sp>
      <p:sp>
        <p:nvSpPr>
          <p:cNvPr id="10" name="Rectangle 9">
            <a:extLst>
              <a:ext uri="{FF2B5EF4-FFF2-40B4-BE49-F238E27FC236}">
                <a16:creationId xmlns:a16="http://schemas.microsoft.com/office/drawing/2014/main" id="{5DB2F28D-329B-4935-BB67-227E0F5001B4}"/>
              </a:ext>
            </a:extLst>
          </p:cNvPr>
          <p:cNvSpPr/>
          <p:nvPr/>
        </p:nvSpPr>
        <p:spPr>
          <a:xfrm>
            <a:off x="385457" y="3320022"/>
            <a:ext cx="8391010"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Some expert opinions</a:t>
            </a:r>
            <a:r>
              <a:rPr kumimoji="0" lang="en-CA" sz="2400" b="1" i="0" u="none" strike="noStrike" kern="1200" cap="none" spc="0" normalizeH="0" baseline="3000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1</a:t>
            </a:r>
            <a:r>
              <a:rPr kumimoji="0" lang="en-CA" sz="2400" b="1" i="0" u="none" strike="noStrike" kern="120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prefer </a:t>
            </a:r>
            <a:r>
              <a:rPr kumimoji="0" lang="en-CA" sz="2400" b="1" i="0" u="none" strike="noStrike" kern="120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en-CA" sz="2400" b="1" i="0" u="none" strike="noStrike" kern="120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if </a:t>
            </a:r>
            <a:r>
              <a:rPr kumimoji="0" lang="en-CA" sz="2400" b="1" i="0" u="none" strike="noStrike" kern="120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eGFR</a:t>
            </a:r>
            <a:r>
              <a:rPr kumimoji="0" lang="en-CA" sz="2400" b="1" i="0" u="none" strike="noStrike" kern="120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30-50 ml/min/1.73m</a:t>
            </a:r>
            <a:r>
              <a:rPr kumimoji="0" lang="en-CA" sz="2400" b="1" i="0" u="none" strike="noStrike" kern="1200" cap="none" spc="0" normalizeH="0" baseline="3000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2</a:t>
            </a:r>
            <a:endParaRPr kumimoji="0" lang="en-CA" sz="1100" b="1" i="0" u="none" strike="noStrike" kern="1200" cap="none" spc="0" normalizeH="0" baseline="-2500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E6CBC8AB-C1AA-4E16-AEA7-28CB9A8B20E6}"/>
              </a:ext>
            </a:extLst>
          </p:cNvPr>
          <p:cNvSpPr/>
          <p:nvPr/>
        </p:nvSpPr>
        <p:spPr>
          <a:xfrm>
            <a:off x="0" y="3924644"/>
            <a:ext cx="9244013" cy="1200329"/>
          </a:xfrm>
          <a:prstGeom prst="rect">
            <a:avLst/>
          </a:prstGeom>
        </p:spPr>
        <p:txBody>
          <a:bodyPr wrap="square">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CA" altLang="en-US" sz="2400" b="1" i="0" u="none" strike="noStrike" kern="1200" cap="none" spc="0" normalizeH="0" baseline="0" noProof="0" dirty="0" err="1">
                <a:ln>
                  <a:noFill/>
                </a:ln>
                <a:solidFill>
                  <a:srgbClr val="FF5353"/>
                </a:solidFill>
                <a:effectLst/>
                <a:uLnTx/>
                <a:uFillTx/>
                <a:latin typeface="Arial Narrow" panose="020B0606020202030204" pitchFamily="34" charset="0"/>
              </a:rPr>
              <a:t>CrCl</a:t>
            </a:r>
            <a:r>
              <a:rPr kumimoji="0" lang="en-CA" altLang="en-US" sz="2400" b="1" i="0" u="none" strike="noStrike" kern="1200" cap="none" spc="0" normalizeH="0" baseline="0" noProof="0" dirty="0">
                <a:ln>
                  <a:noFill/>
                </a:ln>
                <a:solidFill>
                  <a:srgbClr val="FF5353"/>
                </a:solidFill>
                <a:effectLst/>
                <a:uLnTx/>
                <a:uFillTx/>
                <a:latin typeface="Arial Narrow" panose="020B0606020202030204" pitchFamily="34" charset="0"/>
              </a:rPr>
              <a:t> &lt;15mL/min (on dialysis)</a:t>
            </a:r>
            <a:r>
              <a:rPr kumimoji="0" lang="en-CA" altLang="en-US" sz="2400" b="0" i="0" u="none" strike="noStrike" kern="1200" cap="none" spc="0" normalizeH="0" baseline="0" noProof="0" dirty="0">
                <a:ln>
                  <a:noFill/>
                </a:ln>
                <a:solidFill>
                  <a:srgbClr val="FF5353"/>
                </a:solidFill>
                <a:effectLst/>
                <a:uLnTx/>
                <a:uFillTx/>
                <a:latin typeface="Arial Narrow" panose="020B0606020202030204" pitchFamily="34" charset="0"/>
              </a:rPr>
              <a:t>: </a:t>
            </a:r>
          </a:p>
          <a:p>
            <a:pPr marL="285750" marR="0" lvl="0" indent="-285750" algn="l" defTabSz="4572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CA" altLang="en-US" sz="2400" b="1" i="0" u="none" strike="noStrike" kern="1200" cap="none" spc="0" normalizeH="0" baseline="0" noProof="0" dirty="0">
                <a:ln>
                  <a:noFill/>
                </a:ln>
                <a:solidFill>
                  <a:srgbClr val="000000"/>
                </a:solidFill>
                <a:effectLst/>
                <a:uLnTx/>
                <a:uFillTx/>
                <a:latin typeface="Arial Narrow" panose="020B0606020202030204" pitchFamily="34" charset="0"/>
              </a:rPr>
              <a:t>We suggest that such patients not routinely receive either OAC or ASA for stroke prevention in AF </a:t>
            </a:r>
            <a:r>
              <a:rPr kumimoji="0" lang="en-CA" altLang="en-US" sz="1800" b="1" i="0" u="none" strike="noStrike" kern="1200" cap="none" spc="0" normalizeH="0" baseline="0" noProof="0" dirty="0">
                <a:ln>
                  <a:noFill/>
                </a:ln>
                <a:solidFill>
                  <a:srgbClr val="000000"/>
                </a:solidFill>
                <a:effectLst/>
                <a:uLnTx/>
                <a:uFillTx/>
                <a:latin typeface="Arial Narrow" panose="020B0606020202030204" pitchFamily="34" charset="0"/>
              </a:rPr>
              <a:t>(Conditional Recommendation, Low Quality Evidence).</a:t>
            </a:r>
            <a:endParaRPr kumimoji="0" lang="en-US" altLang="en-US" sz="1800" b="1"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14" name="Rectangle 13">
            <a:extLst>
              <a:ext uri="{FF2B5EF4-FFF2-40B4-BE49-F238E27FC236}">
                <a16:creationId xmlns:a16="http://schemas.microsoft.com/office/drawing/2014/main" id="{22E7F6B2-68B7-4109-BD08-4ABAF8B10B10}"/>
              </a:ext>
            </a:extLst>
          </p:cNvPr>
          <p:cNvSpPr/>
          <p:nvPr/>
        </p:nvSpPr>
        <p:spPr>
          <a:xfrm>
            <a:off x="154740" y="5274774"/>
            <a:ext cx="6188910" cy="76944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*D/C apixaban if eGFR &lt; 25 ml/min/1.73 m</a:t>
            </a:r>
            <a:r>
              <a:rPr kumimoji="0" lang="en-CA" sz="18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CCS: Canadian Cardiovascular Society; eGFR: estimated glomerular filtration rate.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75F93C9A-F808-4B0E-B315-9421FD0D2B57}"/>
              </a:ext>
            </a:extLst>
          </p:cNvPr>
          <p:cNvPicPr>
            <a:picLocks noChangeAspect="1"/>
          </p:cNvPicPr>
          <p:nvPr/>
        </p:nvPicPr>
        <p:blipFill>
          <a:blip r:embed="rId6"/>
          <a:stretch>
            <a:fillRect/>
          </a:stretch>
        </p:blipFill>
        <p:spPr>
          <a:xfrm>
            <a:off x="180542" y="1477394"/>
            <a:ext cx="8782915" cy="1862022"/>
          </a:xfrm>
          <a:prstGeom prst="rect">
            <a:avLst/>
          </a:prstGeom>
        </p:spPr>
      </p:pic>
      <p:sp>
        <p:nvSpPr>
          <p:cNvPr id="15" name="Text Box 3">
            <a:extLst>
              <a:ext uri="{FF2B5EF4-FFF2-40B4-BE49-F238E27FC236}">
                <a16:creationId xmlns:a16="http://schemas.microsoft.com/office/drawing/2014/main" id="{7044064A-89BC-466B-9EE1-4F7C027D3283}"/>
              </a:ext>
            </a:extLst>
          </p:cNvPr>
          <p:cNvSpPr txBox="1">
            <a:spLocks noChangeArrowheads="1"/>
          </p:cNvSpPr>
          <p:nvPr/>
        </p:nvSpPr>
        <p:spPr bwMode="auto">
          <a:xfrm>
            <a:off x="154740" y="6194132"/>
            <a:ext cx="6188909"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1. Cairns JA. Can J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2013;29:1165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2.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Skanes</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AC et al. Can J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2012;28:125</a:t>
            </a:r>
            <a:b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3.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Verma</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A et al. Can J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2014;30:1114-1130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Michels</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et al.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Clin</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J Am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Soc</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Nephrol</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2010;(5):1003–1009.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doi</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10.2215/CJN.06870909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(apixaban) Product Monograph, June 16, 2016</a:t>
            </a: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3883238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92665"/>
            <a:ext cx="7002997"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Reviewing the Data: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haroni" panose="02010803020104030203" pitchFamily="2" charset="-79"/>
              </a:rPr>
              <a:t>Outcomes in ARISTOTLE According to Renal Function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342219"/>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*n=7518 (41%); †n=7587 (42%); ‡n=3017 (17%)</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 </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Hohnloser</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SH et al. Eur Heart J 2012; 22:2821-30. </a:t>
            </a:r>
          </a:p>
        </p:txBody>
      </p:sp>
      <p:sp>
        <p:nvSpPr>
          <p:cNvPr id="39" name="Text Box 84">
            <a:extLst>
              <a:ext uri="{FF2B5EF4-FFF2-40B4-BE49-F238E27FC236}">
                <a16:creationId xmlns:a16="http://schemas.microsoft.com/office/drawing/2014/main" id="{1DB371ED-F58F-4D36-9773-626E52624A3A}"/>
              </a:ext>
            </a:extLst>
          </p:cNvPr>
          <p:cNvSpPr txBox="1">
            <a:spLocks noChangeArrowheads="1"/>
          </p:cNvSpPr>
          <p:nvPr/>
        </p:nvSpPr>
        <p:spPr bwMode="auto">
          <a:xfrm>
            <a:off x="5044879" y="5892344"/>
            <a:ext cx="1336333" cy="440084"/>
          </a:xfrm>
          <a:prstGeom prst="roundRect">
            <a:avLst>
              <a:gd name="adj" fmla="val 0"/>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fr-CA" sz="1400" b="1" i="0" u="none" strike="noStrike" kern="0" cap="none" spc="0" normalizeH="0" baseline="0" noProof="0" dirty="0" err="1">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fr-CA" sz="1400" b="1" i="0" u="none" strike="noStrike" kern="0" cap="none" spc="0" normalizeH="0" baseline="0" noProof="0" dirty="0">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CA" sz="1400" b="1" i="0" u="none" strike="noStrike" kern="0" cap="none" spc="0" normalizeH="0" baseline="0" noProof="0" dirty="0" err="1">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rPr>
              <a:t>better</a:t>
            </a:r>
            <a:endParaRPr kumimoji="0" lang="fr-CA" sz="1400" b="1" i="0" u="none" strike="noStrike" kern="0" cap="none" spc="0" normalizeH="0" baseline="0" noProof="0" dirty="0">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40" name="Text Box 84">
            <a:extLst>
              <a:ext uri="{FF2B5EF4-FFF2-40B4-BE49-F238E27FC236}">
                <a16:creationId xmlns:a16="http://schemas.microsoft.com/office/drawing/2014/main" id="{EF4940BC-8322-496C-84D1-C9A51A171512}"/>
              </a:ext>
            </a:extLst>
          </p:cNvPr>
          <p:cNvSpPr txBox="1">
            <a:spLocks noChangeArrowheads="1"/>
          </p:cNvSpPr>
          <p:nvPr/>
        </p:nvSpPr>
        <p:spPr bwMode="auto">
          <a:xfrm>
            <a:off x="6583904" y="5888871"/>
            <a:ext cx="1155700" cy="440084"/>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41" name="Rectangle 40">
            <a:extLst>
              <a:ext uri="{FF2B5EF4-FFF2-40B4-BE49-F238E27FC236}">
                <a16:creationId xmlns:a16="http://schemas.microsoft.com/office/drawing/2014/main" id="{E20871FE-8AB6-449B-8510-E5B8462A8EE4}"/>
              </a:ext>
            </a:extLst>
          </p:cNvPr>
          <p:cNvSpPr/>
          <p:nvPr/>
        </p:nvSpPr>
        <p:spPr>
          <a:xfrm>
            <a:off x="307450" y="5831367"/>
            <a:ext cx="86914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N=7,518 </a:t>
            </a:r>
          </a:p>
        </p:txBody>
      </p:sp>
      <p:sp>
        <p:nvSpPr>
          <p:cNvPr id="42" name="Line 43">
            <a:extLst>
              <a:ext uri="{FF2B5EF4-FFF2-40B4-BE49-F238E27FC236}">
                <a16:creationId xmlns:a16="http://schemas.microsoft.com/office/drawing/2014/main" id="{E069E2A1-0363-4D12-A875-8DFBBB0C7E6E}"/>
              </a:ext>
            </a:extLst>
          </p:cNvPr>
          <p:cNvSpPr>
            <a:spLocks noChangeShapeType="1"/>
          </p:cNvSpPr>
          <p:nvPr>
            <p:custDataLst>
              <p:tags r:id="rId1"/>
            </p:custDataLst>
          </p:nvPr>
        </p:nvSpPr>
        <p:spPr bwMode="auto">
          <a:xfrm flipH="1">
            <a:off x="5145965" y="5973260"/>
            <a:ext cx="1188720" cy="0"/>
          </a:xfrm>
          <a:prstGeom prst="line">
            <a:avLst/>
          </a:prstGeom>
          <a:noFill/>
          <a:ln w="25400">
            <a:solidFill>
              <a:srgbClr val="183059"/>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43" name="Line 44">
            <a:extLst>
              <a:ext uri="{FF2B5EF4-FFF2-40B4-BE49-F238E27FC236}">
                <a16:creationId xmlns:a16="http://schemas.microsoft.com/office/drawing/2014/main" id="{69A6975B-B214-40CD-BA90-800A0C9AEF45}"/>
              </a:ext>
            </a:extLst>
          </p:cNvPr>
          <p:cNvSpPr>
            <a:spLocks noChangeShapeType="1"/>
          </p:cNvSpPr>
          <p:nvPr>
            <p:custDataLst>
              <p:tags r:id="rId2"/>
            </p:custDataLst>
          </p:nvPr>
        </p:nvSpPr>
        <p:spPr bwMode="auto">
          <a:xfrm>
            <a:off x="6528789" y="5968290"/>
            <a:ext cx="1188720" cy="0"/>
          </a:xfrm>
          <a:prstGeom prst="line">
            <a:avLst/>
          </a:prstGeom>
          <a:noFill/>
          <a:ln w="25400">
            <a:solidFill>
              <a:srgbClr val="99DFEB"/>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aphicFrame>
        <p:nvGraphicFramePr>
          <p:cNvPr id="44" name="Tableau 40">
            <a:extLst>
              <a:ext uri="{FF2B5EF4-FFF2-40B4-BE49-F238E27FC236}">
                <a16:creationId xmlns:a16="http://schemas.microsoft.com/office/drawing/2014/main" id="{0ED28159-75B2-4756-99BD-F39A7C142E33}"/>
              </a:ext>
            </a:extLst>
          </p:cNvPr>
          <p:cNvGraphicFramePr>
            <a:graphicFrameLocks noGrp="1"/>
          </p:cNvGraphicFramePr>
          <p:nvPr>
            <p:extLst/>
          </p:nvPr>
        </p:nvGraphicFramePr>
        <p:xfrm>
          <a:off x="201675" y="1468719"/>
          <a:ext cx="8662295" cy="3762841"/>
        </p:xfrm>
        <a:graphic>
          <a:graphicData uri="http://schemas.openxmlformats.org/drawingml/2006/table">
            <a:tbl>
              <a:tblPr>
                <a:effectLst>
                  <a:outerShdw blurRad="50800" dist="38100" dir="2700000" algn="tl" rotWithShape="0">
                    <a:prstClr val="black">
                      <a:alpha val="40000"/>
                    </a:prstClr>
                  </a:outerShdw>
                </a:effectLst>
              </a:tblPr>
              <a:tblGrid>
                <a:gridCol w="218792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2225993">
                  <a:extLst>
                    <a:ext uri="{9D8B030D-6E8A-4147-A177-3AD203B41FA5}">
                      <a16:colId xmlns:a16="http://schemas.microsoft.com/office/drawing/2014/main" val="20003"/>
                    </a:ext>
                  </a:extLst>
                </a:gridCol>
                <a:gridCol w="1656092">
                  <a:extLst>
                    <a:ext uri="{9D8B030D-6E8A-4147-A177-3AD203B41FA5}">
                      <a16:colId xmlns:a16="http://schemas.microsoft.com/office/drawing/2014/main" val="20004"/>
                    </a:ext>
                  </a:extLst>
                </a:gridCol>
              </a:tblGrid>
              <a:tr h="447329">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Apixaban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a:t>
                      </a: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yr</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chemeClr val="tx2">
                              <a:lumMod val="50000"/>
                            </a:schemeClr>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0.705</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0.99% (70)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1.12% (79)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77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1.24% (87)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1.69% (116)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631">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2.11% (54)</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2.67% (69)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chemeClr val="tx2">
                              <a:lumMod val="50000"/>
                            </a:schemeClr>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dirty="0">
                        <a:solidFill>
                          <a:schemeClr val="tx1">
                            <a:lumMod val="85000"/>
                            <a:lumOff val="15000"/>
                          </a:schemeClr>
                        </a:solidFill>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0.03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1.46% (96)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1.84% (119)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2.45% (157)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(199)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(73)</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6.44% (142)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7" name="Rectangle 31">
            <a:extLst>
              <a:ext uri="{FF2B5EF4-FFF2-40B4-BE49-F238E27FC236}">
                <a16:creationId xmlns:a16="http://schemas.microsoft.com/office/drawing/2014/main" id="{373780ED-7C18-4A3E-B73C-7494EFCA79CC}"/>
              </a:ext>
            </a:extLst>
          </p:cNvPr>
          <p:cNvSpPr>
            <a:spLocks noChangeArrowheads="1"/>
          </p:cNvSpPr>
          <p:nvPr/>
        </p:nvSpPr>
        <p:spPr bwMode="auto">
          <a:xfrm>
            <a:off x="6287862" y="5767272"/>
            <a:ext cx="246863"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48" name="Rectangle 30">
            <a:extLst>
              <a:ext uri="{FF2B5EF4-FFF2-40B4-BE49-F238E27FC236}">
                <a16:creationId xmlns:a16="http://schemas.microsoft.com/office/drawing/2014/main" id="{12779492-E6A1-493D-B74D-3A7FDCE4BFB6}"/>
              </a:ext>
            </a:extLst>
          </p:cNvPr>
          <p:cNvSpPr>
            <a:spLocks noChangeArrowheads="1"/>
          </p:cNvSpPr>
          <p:nvPr/>
        </p:nvSpPr>
        <p:spPr bwMode="auto">
          <a:xfrm>
            <a:off x="6912206" y="576727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49" name="Rectangle 31">
            <a:extLst>
              <a:ext uri="{FF2B5EF4-FFF2-40B4-BE49-F238E27FC236}">
                <a16:creationId xmlns:a16="http://schemas.microsoft.com/office/drawing/2014/main" id="{AC921FBC-ADB9-43F3-89D0-0F3E23876F59}"/>
              </a:ext>
            </a:extLst>
          </p:cNvPr>
          <p:cNvSpPr>
            <a:spLocks noChangeArrowheads="1"/>
          </p:cNvSpPr>
          <p:nvPr/>
        </p:nvSpPr>
        <p:spPr bwMode="auto">
          <a:xfrm>
            <a:off x="7466018" y="576727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50" name="Line 5">
            <a:extLst>
              <a:ext uri="{FF2B5EF4-FFF2-40B4-BE49-F238E27FC236}">
                <a16:creationId xmlns:a16="http://schemas.microsoft.com/office/drawing/2014/main" id="{78CCAAF4-883F-419B-82AD-5B80BFAAD542}"/>
              </a:ext>
            </a:extLst>
          </p:cNvPr>
          <p:cNvSpPr>
            <a:spLocks noChangeShapeType="1"/>
          </p:cNvSpPr>
          <p:nvPr/>
        </p:nvSpPr>
        <p:spPr bwMode="auto">
          <a:xfrm flipV="1">
            <a:off x="6364752" y="2419328"/>
            <a:ext cx="0" cy="3266193"/>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1" name="Line 27">
            <a:extLst>
              <a:ext uri="{FF2B5EF4-FFF2-40B4-BE49-F238E27FC236}">
                <a16:creationId xmlns:a16="http://schemas.microsoft.com/office/drawing/2014/main" id="{75992D81-B4CD-45F8-97C7-FC8823428C0B}"/>
              </a:ext>
            </a:extLst>
          </p:cNvPr>
          <p:cNvSpPr>
            <a:spLocks noChangeShapeType="1"/>
          </p:cNvSpPr>
          <p:nvPr/>
        </p:nvSpPr>
        <p:spPr bwMode="auto">
          <a:xfrm flipV="1">
            <a:off x="5779578" y="5645044"/>
            <a:ext cx="0" cy="85718"/>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52" name="Line 28">
            <a:extLst>
              <a:ext uri="{FF2B5EF4-FFF2-40B4-BE49-F238E27FC236}">
                <a16:creationId xmlns:a16="http://schemas.microsoft.com/office/drawing/2014/main" id="{3A1F73CD-A344-4C09-8A14-66C5A3C4B0A0}"/>
              </a:ext>
            </a:extLst>
          </p:cNvPr>
          <p:cNvSpPr>
            <a:spLocks noChangeShapeType="1"/>
          </p:cNvSpPr>
          <p:nvPr/>
        </p:nvSpPr>
        <p:spPr bwMode="auto">
          <a:xfrm flipH="1" flipV="1">
            <a:off x="6949925" y="5643457"/>
            <a:ext cx="0" cy="84130"/>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53" name="Rectangle 30">
            <a:extLst>
              <a:ext uri="{FF2B5EF4-FFF2-40B4-BE49-F238E27FC236}">
                <a16:creationId xmlns:a16="http://schemas.microsoft.com/office/drawing/2014/main" id="{132262DB-4941-42B3-89AB-6FD8A17CAB6C}"/>
              </a:ext>
            </a:extLst>
          </p:cNvPr>
          <p:cNvSpPr>
            <a:spLocks noChangeArrowheads="1"/>
          </p:cNvSpPr>
          <p:nvPr/>
        </p:nvSpPr>
        <p:spPr bwMode="auto">
          <a:xfrm>
            <a:off x="5719002" y="576727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54" name="Line 27">
            <a:extLst>
              <a:ext uri="{FF2B5EF4-FFF2-40B4-BE49-F238E27FC236}">
                <a16:creationId xmlns:a16="http://schemas.microsoft.com/office/drawing/2014/main" id="{0BF1DE46-8B97-47D6-A06E-3296F6AC58B1}"/>
              </a:ext>
            </a:extLst>
          </p:cNvPr>
          <p:cNvSpPr>
            <a:spLocks noChangeShapeType="1"/>
          </p:cNvSpPr>
          <p:nvPr/>
        </p:nvSpPr>
        <p:spPr bwMode="auto">
          <a:xfrm flipV="1">
            <a:off x="7535098" y="5643457"/>
            <a:ext cx="0" cy="85718"/>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55" name="Line 27">
            <a:extLst>
              <a:ext uri="{FF2B5EF4-FFF2-40B4-BE49-F238E27FC236}">
                <a16:creationId xmlns:a16="http://schemas.microsoft.com/office/drawing/2014/main" id="{9A0869C3-6814-4A93-A1CA-C769A042B1A1}"/>
              </a:ext>
            </a:extLst>
          </p:cNvPr>
          <p:cNvSpPr>
            <a:spLocks noChangeShapeType="1"/>
          </p:cNvSpPr>
          <p:nvPr/>
        </p:nvSpPr>
        <p:spPr bwMode="auto">
          <a:xfrm flipV="1">
            <a:off x="5194405" y="5645044"/>
            <a:ext cx="0" cy="85718"/>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56" name="Rectangle 30">
            <a:extLst>
              <a:ext uri="{FF2B5EF4-FFF2-40B4-BE49-F238E27FC236}">
                <a16:creationId xmlns:a16="http://schemas.microsoft.com/office/drawing/2014/main" id="{3EAF9D2B-07CE-4FF3-B2DA-421E7B6A4317}"/>
              </a:ext>
            </a:extLst>
          </p:cNvPr>
          <p:cNvSpPr>
            <a:spLocks noChangeArrowheads="1"/>
          </p:cNvSpPr>
          <p:nvPr/>
        </p:nvSpPr>
        <p:spPr bwMode="auto">
          <a:xfrm>
            <a:off x="5094659" y="5767272"/>
            <a:ext cx="246863"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57" name="Line 5">
            <a:extLst>
              <a:ext uri="{FF2B5EF4-FFF2-40B4-BE49-F238E27FC236}">
                <a16:creationId xmlns:a16="http://schemas.microsoft.com/office/drawing/2014/main" id="{542052CC-ECCD-4892-BAE0-F89D8492A60B}"/>
              </a:ext>
            </a:extLst>
          </p:cNvPr>
          <p:cNvSpPr>
            <a:spLocks noChangeShapeType="1"/>
          </p:cNvSpPr>
          <p:nvPr/>
        </p:nvSpPr>
        <p:spPr bwMode="auto">
          <a:xfrm rot="5400000" flipV="1">
            <a:off x="6367703" y="4486982"/>
            <a:ext cx="0" cy="2345534"/>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nvGrpSpPr>
          <p:cNvPr id="58" name="Grouper 91">
            <a:extLst>
              <a:ext uri="{FF2B5EF4-FFF2-40B4-BE49-F238E27FC236}">
                <a16:creationId xmlns:a16="http://schemas.microsoft.com/office/drawing/2014/main" id="{83EFEDB4-F550-4510-BA5D-17DDF6E352D6}"/>
              </a:ext>
            </a:extLst>
          </p:cNvPr>
          <p:cNvGrpSpPr>
            <a:grpSpLocks/>
          </p:cNvGrpSpPr>
          <p:nvPr/>
        </p:nvGrpSpPr>
        <p:grpSpPr bwMode="auto">
          <a:xfrm>
            <a:off x="5842113" y="2870510"/>
            <a:ext cx="694744" cy="110695"/>
            <a:chOff x="5753118" y="5087961"/>
            <a:chExt cx="694917" cy="110678"/>
          </a:xfrm>
          <a:solidFill>
            <a:srgbClr val="183059"/>
          </a:solidFill>
        </p:grpSpPr>
        <p:sp>
          <p:nvSpPr>
            <p:cNvPr id="59" name="Line 37">
              <a:extLst>
                <a:ext uri="{FF2B5EF4-FFF2-40B4-BE49-F238E27FC236}">
                  <a16:creationId xmlns:a16="http://schemas.microsoft.com/office/drawing/2014/main" id="{BAAFB489-96B7-4BCC-BB9E-C36936EC8675}"/>
                </a:ext>
              </a:extLst>
            </p:cNvPr>
            <p:cNvSpPr>
              <a:spLocks noChangeShapeType="1"/>
            </p:cNvSpPr>
            <p:nvPr/>
          </p:nvSpPr>
          <p:spPr bwMode="auto">
            <a:xfrm>
              <a:off x="5753118" y="5143300"/>
              <a:ext cx="694917"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Oval 41">
              <a:extLst>
                <a:ext uri="{FF2B5EF4-FFF2-40B4-BE49-F238E27FC236}">
                  <a16:creationId xmlns:a16="http://schemas.microsoft.com/office/drawing/2014/main" id="{BE810BD2-1A7B-45C9-A327-674DFC35E8B1}"/>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62" name="Grouper 161">
            <a:extLst>
              <a:ext uri="{FF2B5EF4-FFF2-40B4-BE49-F238E27FC236}">
                <a16:creationId xmlns:a16="http://schemas.microsoft.com/office/drawing/2014/main" id="{D2AFDA9A-EEE3-4881-B9CC-E6B98782C434}"/>
              </a:ext>
            </a:extLst>
          </p:cNvPr>
          <p:cNvGrpSpPr>
            <a:grpSpLocks/>
          </p:cNvGrpSpPr>
          <p:nvPr/>
        </p:nvGrpSpPr>
        <p:grpSpPr bwMode="auto">
          <a:xfrm>
            <a:off x="5704363" y="3235606"/>
            <a:ext cx="580949" cy="110695"/>
            <a:chOff x="5819017" y="5087961"/>
            <a:chExt cx="581094" cy="110678"/>
          </a:xfrm>
          <a:solidFill>
            <a:srgbClr val="183059"/>
          </a:solidFill>
        </p:grpSpPr>
        <p:sp>
          <p:nvSpPr>
            <p:cNvPr id="63" name="Line 37">
              <a:extLst>
                <a:ext uri="{FF2B5EF4-FFF2-40B4-BE49-F238E27FC236}">
                  <a16:creationId xmlns:a16="http://schemas.microsoft.com/office/drawing/2014/main" id="{AB9E3E3C-0113-404E-BF9F-E096AB469BA1}"/>
                </a:ext>
              </a:extLst>
            </p:cNvPr>
            <p:cNvSpPr>
              <a:spLocks noChangeShapeType="1"/>
            </p:cNvSpPr>
            <p:nvPr/>
          </p:nvSpPr>
          <p:spPr bwMode="auto">
            <a:xfrm>
              <a:off x="5819017" y="5143300"/>
              <a:ext cx="581094"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Oval 41">
              <a:extLst>
                <a:ext uri="{FF2B5EF4-FFF2-40B4-BE49-F238E27FC236}">
                  <a16:creationId xmlns:a16="http://schemas.microsoft.com/office/drawing/2014/main" id="{38E96CB4-F522-4CD5-93D1-34D3A5902411}"/>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65" name="Grouper 164">
            <a:extLst>
              <a:ext uri="{FF2B5EF4-FFF2-40B4-BE49-F238E27FC236}">
                <a16:creationId xmlns:a16="http://schemas.microsoft.com/office/drawing/2014/main" id="{DCD255F6-14E7-402F-8811-FA7E85CB3E94}"/>
              </a:ext>
            </a:extLst>
          </p:cNvPr>
          <p:cNvGrpSpPr>
            <a:grpSpLocks/>
          </p:cNvGrpSpPr>
          <p:nvPr/>
        </p:nvGrpSpPr>
        <p:grpSpPr bwMode="auto">
          <a:xfrm>
            <a:off x="5710351" y="3601731"/>
            <a:ext cx="766614" cy="110695"/>
            <a:chOff x="5753118" y="5087961"/>
            <a:chExt cx="766805" cy="110678"/>
          </a:xfrm>
          <a:solidFill>
            <a:srgbClr val="183059"/>
          </a:solidFill>
        </p:grpSpPr>
        <p:sp>
          <p:nvSpPr>
            <p:cNvPr id="75" name="Line 37">
              <a:extLst>
                <a:ext uri="{FF2B5EF4-FFF2-40B4-BE49-F238E27FC236}">
                  <a16:creationId xmlns:a16="http://schemas.microsoft.com/office/drawing/2014/main" id="{91EB460E-9374-490B-A27B-458E202DCA02}"/>
                </a:ext>
              </a:extLst>
            </p:cNvPr>
            <p:cNvSpPr>
              <a:spLocks noChangeShapeType="1"/>
            </p:cNvSpPr>
            <p:nvPr/>
          </p:nvSpPr>
          <p:spPr bwMode="auto">
            <a:xfrm>
              <a:off x="5753118" y="5143300"/>
              <a:ext cx="766805"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76" name="Oval 41">
              <a:extLst>
                <a:ext uri="{FF2B5EF4-FFF2-40B4-BE49-F238E27FC236}">
                  <a16:creationId xmlns:a16="http://schemas.microsoft.com/office/drawing/2014/main" id="{56E4742F-D199-4218-B2C6-80A855F0F6FB}"/>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77" name="Grouper 167">
            <a:extLst>
              <a:ext uri="{FF2B5EF4-FFF2-40B4-BE49-F238E27FC236}">
                <a16:creationId xmlns:a16="http://schemas.microsoft.com/office/drawing/2014/main" id="{E2A5EB2A-BB0D-4CED-BFAD-7DF819F2FCCC}"/>
              </a:ext>
            </a:extLst>
          </p:cNvPr>
          <p:cNvGrpSpPr>
            <a:grpSpLocks/>
          </p:cNvGrpSpPr>
          <p:nvPr/>
        </p:nvGrpSpPr>
        <p:grpSpPr bwMode="auto">
          <a:xfrm>
            <a:off x="5776231" y="4332746"/>
            <a:ext cx="646832" cy="110695"/>
            <a:chOff x="5801042" y="5087961"/>
            <a:chExt cx="646993" cy="110678"/>
          </a:xfrm>
          <a:solidFill>
            <a:srgbClr val="183059"/>
          </a:solidFill>
        </p:grpSpPr>
        <p:sp>
          <p:nvSpPr>
            <p:cNvPr id="78" name="Line 37">
              <a:extLst>
                <a:ext uri="{FF2B5EF4-FFF2-40B4-BE49-F238E27FC236}">
                  <a16:creationId xmlns:a16="http://schemas.microsoft.com/office/drawing/2014/main" id="{4474A55B-EAC4-4A6C-8C1A-C4ACF83003B8}"/>
                </a:ext>
              </a:extLst>
            </p:cNvPr>
            <p:cNvSpPr>
              <a:spLocks noChangeShapeType="1"/>
            </p:cNvSpPr>
            <p:nvPr/>
          </p:nvSpPr>
          <p:spPr bwMode="auto">
            <a:xfrm>
              <a:off x="5801042" y="5143300"/>
              <a:ext cx="646993"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79" name="Oval 41">
              <a:extLst>
                <a:ext uri="{FF2B5EF4-FFF2-40B4-BE49-F238E27FC236}">
                  <a16:creationId xmlns:a16="http://schemas.microsoft.com/office/drawing/2014/main" id="{D3ABBDA3-D826-4AAD-837E-8C992B250523}"/>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80" name="Grouper 170">
            <a:extLst>
              <a:ext uri="{FF2B5EF4-FFF2-40B4-BE49-F238E27FC236}">
                <a16:creationId xmlns:a16="http://schemas.microsoft.com/office/drawing/2014/main" id="{5D78A44D-8208-4DA5-8AC5-D3494B5E2537}"/>
              </a:ext>
            </a:extLst>
          </p:cNvPr>
          <p:cNvGrpSpPr>
            <a:grpSpLocks/>
          </p:cNvGrpSpPr>
          <p:nvPr/>
        </p:nvGrpSpPr>
        <p:grpSpPr bwMode="auto">
          <a:xfrm>
            <a:off x="5806178" y="4694449"/>
            <a:ext cx="485123" cy="110695"/>
            <a:chOff x="5854959" y="5087961"/>
            <a:chExt cx="485244" cy="110678"/>
          </a:xfrm>
          <a:solidFill>
            <a:srgbClr val="183059"/>
          </a:solidFill>
        </p:grpSpPr>
        <p:sp>
          <p:nvSpPr>
            <p:cNvPr id="81" name="Line 37">
              <a:extLst>
                <a:ext uri="{FF2B5EF4-FFF2-40B4-BE49-F238E27FC236}">
                  <a16:creationId xmlns:a16="http://schemas.microsoft.com/office/drawing/2014/main" id="{358CCEF9-2680-4F0E-8112-2982F730E698}"/>
                </a:ext>
              </a:extLst>
            </p:cNvPr>
            <p:cNvSpPr>
              <a:spLocks noChangeShapeType="1"/>
            </p:cNvSpPr>
            <p:nvPr/>
          </p:nvSpPr>
          <p:spPr bwMode="auto">
            <a:xfrm>
              <a:off x="5854959" y="5143300"/>
              <a:ext cx="485244"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2" name="Oval 41">
              <a:extLst>
                <a:ext uri="{FF2B5EF4-FFF2-40B4-BE49-F238E27FC236}">
                  <a16:creationId xmlns:a16="http://schemas.microsoft.com/office/drawing/2014/main" id="{1FFD773C-8802-4B65-AC6A-734AC5659D66}"/>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83" name="Grouper 173">
            <a:extLst>
              <a:ext uri="{FF2B5EF4-FFF2-40B4-BE49-F238E27FC236}">
                <a16:creationId xmlns:a16="http://schemas.microsoft.com/office/drawing/2014/main" id="{8DFF7FF1-57BF-4A01-A957-0AA82EB4AB70}"/>
              </a:ext>
            </a:extLst>
          </p:cNvPr>
          <p:cNvGrpSpPr>
            <a:grpSpLocks/>
          </p:cNvGrpSpPr>
          <p:nvPr/>
        </p:nvGrpSpPr>
        <p:grpSpPr bwMode="auto">
          <a:xfrm>
            <a:off x="5581591" y="5064878"/>
            <a:ext cx="401275" cy="110695"/>
            <a:chOff x="5902883" y="5087961"/>
            <a:chExt cx="401375" cy="110678"/>
          </a:xfrm>
          <a:solidFill>
            <a:srgbClr val="183059"/>
          </a:solidFill>
        </p:grpSpPr>
        <p:sp>
          <p:nvSpPr>
            <p:cNvPr id="84" name="Line 37">
              <a:extLst>
                <a:ext uri="{FF2B5EF4-FFF2-40B4-BE49-F238E27FC236}">
                  <a16:creationId xmlns:a16="http://schemas.microsoft.com/office/drawing/2014/main" id="{56287DE6-C79B-4E83-9958-A8029E233EE5}"/>
                </a:ext>
              </a:extLst>
            </p:cNvPr>
            <p:cNvSpPr>
              <a:spLocks noChangeShapeType="1"/>
            </p:cNvSpPr>
            <p:nvPr/>
          </p:nvSpPr>
          <p:spPr bwMode="auto">
            <a:xfrm>
              <a:off x="5902883" y="5143300"/>
              <a:ext cx="401375"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5" name="Oval 41">
              <a:extLst>
                <a:ext uri="{FF2B5EF4-FFF2-40B4-BE49-F238E27FC236}">
                  <a16:creationId xmlns:a16="http://schemas.microsoft.com/office/drawing/2014/main" id="{5E7E03BB-ECF1-480C-A6F0-EDFCC17659F6}"/>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3454697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r>
              <a:rPr lang="en-US" sz="4400" b="1" dirty="0">
                <a:solidFill>
                  <a:schemeClr val="bg1"/>
                </a:solidFill>
                <a:latin typeface="Arial Narrow" panose="020B0606020202030204" pitchFamily="34" charset="0"/>
              </a:rPr>
              <a:t>Clinical Encounter 1</a:t>
            </a:r>
            <a:endParaRPr lang="en-IN" sz="3200" spc="100" dirty="0">
              <a:solidFill>
                <a:schemeClr val="bg1"/>
              </a:solidFill>
              <a:latin typeface="Arial Narrow" panose="020B0606020202030204" pitchFamily="34" charset="0"/>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2011086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Reviewing the Data: Dabigatran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haroni" panose="02010803020104030203" pitchFamily="2" charset="-79"/>
              </a:rPr>
              <a:t>Outcomes of  Dabigatran 110 mg BID &amp; 150 mg BID in RE-LY According to Renal Function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75" name="Tableau 40">
            <a:extLst>
              <a:ext uri="{FF2B5EF4-FFF2-40B4-BE49-F238E27FC236}">
                <a16:creationId xmlns:a16="http://schemas.microsoft.com/office/drawing/2014/main" id="{2445222E-2D70-42CC-BCF0-15B7F88FA930}"/>
              </a:ext>
            </a:extLst>
          </p:cNvPr>
          <p:cNvGraphicFramePr>
            <a:graphicFrameLocks noGrp="1"/>
          </p:cNvGraphicFramePr>
          <p:nvPr>
            <p:extLst/>
          </p:nvPr>
        </p:nvGraphicFramePr>
        <p:xfrm>
          <a:off x="485126" y="1620587"/>
          <a:ext cx="8124866" cy="3397612"/>
        </p:xfrm>
        <a:graphic>
          <a:graphicData uri="http://schemas.openxmlformats.org/drawingml/2006/table">
            <a:tbl>
              <a:tblPr>
                <a:effectLst>
                  <a:outerShdw blurRad="50800" dist="38100" dir="2700000" algn="tl" rotWithShape="0">
                    <a:prstClr val="black">
                      <a:alpha val="40000"/>
                    </a:prstClr>
                  </a:outerShdw>
                </a:effectLst>
              </a:tblPr>
              <a:tblGrid>
                <a:gridCol w="2010465">
                  <a:extLst>
                    <a:ext uri="{9D8B030D-6E8A-4147-A177-3AD203B41FA5}">
                      <a16:colId xmlns:a16="http://schemas.microsoft.com/office/drawing/2014/main" val="20000"/>
                    </a:ext>
                  </a:extLst>
                </a:gridCol>
                <a:gridCol w="2025609">
                  <a:extLst>
                    <a:ext uri="{9D8B030D-6E8A-4147-A177-3AD203B41FA5}">
                      <a16:colId xmlns:a16="http://schemas.microsoft.com/office/drawing/2014/main" val="20001"/>
                    </a:ext>
                  </a:extLst>
                </a:gridCol>
                <a:gridCol w="1026160">
                  <a:extLst>
                    <a:ext uri="{9D8B030D-6E8A-4147-A177-3AD203B41FA5}">
                      <a16:colId xmlns:a16="http://schemas.microsoft.com/office/drawing/2014/main" val="20002"/>
                    </a:ext>
                  </a:extLst>
                </a:gridCol>
                <a:gridCol w="2022232">
                  <a:extLst>
                    <a:ext uri="{9D8B030D-6E8A-4147-A177-3AD203B41FA5}">
                      <a16:colId xmlns:a16="http://schemas.microsoft.com/office/drawing/2014/main" val="20003"/>
                    </a:ext>
                  </a:extLst>
                </a:gridCol>
                <a:gridCol w="1040400">
                  <a:extLst>
                    <a:ext uri="{9D8B030D-6E8A-4147-A177-3AD203B41FA5}">
                      <a16:colId xmlns:a16="http://schemas.microsoft.com/office/drawing/2014/main" val="20004"/>
                    </a:ext>
                  </a:extLst>
                </a:gridCol>
              </a:tblGrid>
              <a:tr h="215900">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110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 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150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0.911</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0.752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16">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22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0.061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0.639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76" name="Grouper 44">
            <a:extLst>
              <a:ext uri="{FF2B5EF4-FFF2-40B4-BE49-F238E27FC236}">
                <a16:creationId xmlns:a16="http://schemas.microsoft.com/office/drawing/2014/main" id="{C7C62EFD-395C-4475-9170-32919DD762FA}"/>
              </a:ext>
            </a:extLst>
          </p:cNvPr>
          <p:cNvGrpSpPr>
            <a:grpSpLocks/>
          </p:cNvGrpSpPr>
          <p:nvPr/>
        </p:nvGrpSpPr>
        <p:grpSpPr bwMode="auto">
          <a:xfrm>
            <a:off x="2066038" y="5120297"/>
            <a:ext cx="2547690" cy="290014"/>
            <a:chOff x="4542939" y="5561013"/>
            <a:chExt cx="2547796" cy="290038"/>
          </a:xfrm>
        </p:grpSpPr>
        <p:sp>
          <p:nvSpPr>
            <p:cNvPr id="77" name="Rectangle 31">
              <a:extLst>
                <a:ext uri="{FF2B5EF4-FFF2-40B4-BE49-F238E27FC236}">
                  <a16:creationId xmlns:a16="http://schemas.microsoft.com/office/drawing/2014/main" id="{EFE30A32-1AE6-4540-B05F-646930B03E6B}"/>
                </a:ext>
              </a:extLst>
            </p:cNvPr>
            <p:cNvSpPr>
              <a:spLocks noChangeArrowheads="1"/>
            </p:cNvSpPr>
            <p:nvPr/>
          </p:nvSpPr>
          <p:spPr bwMode="auto">
            <a:xfrm>
              <a:off x="5713040" y="5684838"/>
              <a:ext cx="246873"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78" name="Rectangle 77">
              <a:extLst>
                <a:ext uri="{FF2B5EF4-FFF2-40B4-BE49-F238E27FC236}">
                  <a16:creationId xmlns:a16="http://schemas.microsoft.com/office/drawing/2014/main" id="{E2AE10C3-185A-4EE9-97DD-A22E2F90FEE7}"/>
                </a:ext>
              </a:extLst>
            </p:cNvPr>
            <p:cNvSpPr>
              <a:spLocks noChangeArrowheads="1"/>
            </p:cNvSpPr>
            <p:nvPr/>
          </p:nvSpPr>
          <p:spPr bwMode="auto">
            <a:xfrm>
              <a:off x="6337412" y="5684838"/>
              <a:ext cx="176338"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9" name="Rectangle 78">
              <a:extLst>
                <a:ext uri="{FF2B5EF4-FFF2-40B4-BE49-F238E27FC236}">
                  <a16:creationId xmlns:a16="http://schemas.microsoft.com/office/drawing/2014/main" id="{46397CE8-40DB-4E79-B388-1D94477D3601}"/>
                </a:ext>
              </a:extLst>
            </p:cNvPr>
            <p:cNvSpPr>
              <a:spLocks noChangeArrowheads="1"/>
            </p:cNvSpPr>
            <p:nvPr/>
          </p:nvSpPr>
          <p:spPr bwMode="auto">
            <a:xfrm>
              <a:off x="6914397" y="5684838"/>
              <a:ext cx="176338"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80" name="Line 27">
              <a:extLst>
                <a:ext uri="{FF2B5EF4-FFF2-40B4-BE49-F238E27FC236}">
                  <a16:creationId xmlns:a16="http://schemas.microsoft.com/office/drawing/2014/main" id="{9946A769-36D8-408C-BBB0-36957E709F4A}"/>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81" name="Line 28">
              <a:extLst>
                <a:ext uri="{FF2B5EF4-FFF2-40B4-BE49-F238E27FC236}">
                  <a16:creationId xmlns:a16="http://schemas.microsoft.com/office/drawing/2014/main" id="{8D1302D5-0AA0-40E4-86F2-150AB38EEA23}"/>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82" name="Rectangle 30">
              <a:extLst>
                <a:ext uri="{FF2B5EF4-FFF2-40B4-BE49-F238E27FC236}">
                  <a16:creationId xmlns:a16="http://schemas.microsoft.com/office/drawing/2014/main" id="{66C7DEFC-A177-456A-A960-310901EB5C27}"/>
                </a:ext>
              </a:extLst>
            </p:cNvPr>
            <p:cNvSpPr>
              <a:spLocks noChangeArrowheads="1"/>
            </p:cNvSpPr>
            <p:nvPr/>
          </p:nvSpPr>
          <p:spPr bwMode="auto">
            <a:xfrm>
              <a:off x="5167309" y="5684838"/>
              <a:ext cx="176338"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83" name="Line 27">
              <a:extLst>
                <a:ext uri="{FF2B5EF4-FFF2-40B4-BE49-F238E27FC236}">
                  <a16:creationId xmlns:a16="http://schemas.microsoft.com/office/drawing/2014/main" id="{43E113BA-6CED-45AC-8C7A-0D755D6CFBC9}"/>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84" name="Line 27">
              <a:extLst>
                <a:ext uri="{FF2B5EF4-FFF2-40B4-BE49-F238E27FC236}">
                  <a16:creationId xmlns:a16="http://schemas.microsoft.com/office/drawing/2014/main" id="{A2D70801-30ED-415C-98D0-FFB870A60C1C}"/>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85" name="Rectangle 30">
              <a:extLst>
                <a:ext uri="{FF2B5EF4-FFF2-40B4-BE49-F238E27FC236}">
                  <a16:creationId xmlns:a16="http://schemas.microsoft.com/office/drawing/2014/main" id="{33972965-41DB-4228-86AE-8C1C5590328D}"/>
                </a:ext>
              </a:extLst>
            </p:cNvPr>
            <p:cNvSpPr>
              <a:spLocks noChangeArrowheads="1"/>
            </p:cNvSpPr>
            <p:nvPr/>
          </p:nvSpPr>
          <p:spPr bwMode="auto">
            <a:xfrm>
              <a:off x="4542939" y="5684838"/>
              <a:ext cx="246873"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86" name="Line 5">
              <a:extLst>
                <a:ext uri="{FF2B5EF4-FFF2-40B4-BE49-F238E27FC236}">
                  <a16:creationId xmlns:a16="http://schemas.microsoft.com/office/drawing/2014/main" id="{8BAC522D-8B66-4C66-9BCC-6587DEEAF506}"/>
                </a:ext>
              </a:extLst>
            </p:cNvPr>
            <p:cNvSpPr>
              <a:spLocks noChangeShapeType="1"/>
            </p:cNvSpPr>
            <p:nvPr/>
          </p:nvSpPr>
          <p:spPr bwMode="auto">
            <a:xfrm rot="5400000" flipV="1">
              <a:off x="5827612" y="4393349"/>
              <a:ext cx="0" cy="2345632"/>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sp>
        <p:nvSpPr>
          <p:cNvPr id="87" name="Rectangle 31">
            <a:extLst>
              <a:ext uri="{FF2B5EF4-FFF2-40B4-BE49-F238E27FC236}">
                <a16:creationId xmlns:a16="http://schemas.microsoft.com/office/drawing/2014/main" id="{44A9CAAD-2DBF-41A5-ACC4-E7F99D25EAC1}"/>
              </a:ext>
            </a:extLst>
          </p:cNvPr>
          <p:cNvSpPr>
            <a:spLocks noChangeArrowheads="1"/>
          </p:cNvSpPr>
          <p:nvPr/>
        </p:nvSpPr>
        <p:spPr bwMode="auto">
          <a:xfrm>
            <a:off x="6536882" y="5244032"/>
            <a:ext cx="246863"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88" name="Rectangle 30">
            <a:extLst>
              <a:ext uri="{FF2B5EF4-FFF2-40B4-BE49-F238E27FC236}">
                <a16:creationId xmlns:a16="http://schemas.microsoft.com/office/drawing/2014/main" id="{1509E9D6-3FD0-4068-B163-18E8CFA8187E}"/>
              </a:ext>
            </a:extLst>
          </p:cNvPr>
          <p:cNvSpPr>
            <a:spLocks noChangeArrowheads="1"/>
          </p:cNvSpPr>
          <p:nvPr/>
        </p:nvSpPr>
        <p:spPr bwMode="auto">
          <a:xfrm>
            <a:off x="7149651" y="524403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89" name="Rectangle 31">
            <a:extLst>
              <a:ext uri="{FF2B5EF4-FFF2-40B4-BE49-F238E27FC236}">
                <a16:creationId xmlns:a16="http://schemas.microsoft.com/office/drawing/2014/main" id="{6DBC7D2E-E2F5-4DC9-A27C-9BF9B31EEB59}"/>
              </a:ext>
            </a:extLst>
          </p:cNvPr>
          <p:cNvSpPr>
            <a:spLocks noChangeArrowheads="1"/>
          </p:cNvSpPr>
          <p:nvPr/>
        </p:nvSpPr>
        <p:spPr bwMode="auto">
          <a:xfrm>
            <a:off x="7749763" y="524403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90" name="Line 27">
            <a:extLst>
              <a:ext uri="{FF2B5EF4-FFF2-40B4-BE49-F238E27FC236}">
                <a16:creationId xmlns:a16="http://schemas.microsoft.com/office/drawing/2014/main" id="{D9AB2745-D525-4265-A226-88903797B01D}"/>
              </a:ext>
            </a:extLst>
          </p:cNvPr>
          <p:cNvSpPr>
            <a:spLocks noChangeShapeType="1"/>
          </p:cNvSpPr>
          <p:nvPr/>
        </p:nvSpPr>
        <p:spPr bwMode="auto">
          <a:xfrm flipV="1">
            <a:off x="6074898" y="5121804"/>
            <a:ext cx="0" cy="85718"/>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1" name="Line 28">
            <a:extLst>
              <a:ext uri="{FF2B5EF4-FFF2-40B4-BE49-F238E27FC236}">
                <a16:creationId xmlns:a16="http://schemas.microsoft.com/office/drawing/2014/main" id="{BBBED230-21F0-40D1-BFE3-53DEA78917DA}"/>
              </a:ext>
            </a:extLst>
          </p:cNvPr>
          <p:cNvSpPr>
            <a:spLocks noChangeShapeType="1"/>
          </p:cNvSpPr>
          <p:nvPr/>
        </p:nvSpPr>
        <p:spPr bwMode="auto">
          <a:xfrm flipH="1" flipV="1">
            <a:off x="7245245" y="5120217"/>
            <a:ext cx="0" cy="84130"/>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2" name="Rectangle 30">
            <a:extLst>
              <a:ext uri="{FF2B5EF4-FFF2-40B4-BE49-F238E27FC236}">
                <a16:creationId xmlns:a16="http://schemas.microsoft.com/office/drawing/2014/main" id="{04C26D4E-A559-4288-AA86-1EF4B01DCFE9}"/>
              </a:ext>
            </a:extLst>
          </p:cNvPr>
          <p:cNvSpPr>
            <a:spLocks noChangeArrowheads="1"/>
          </p:cNvSpPr>
          <p:nvPr/>
        </p:nvSpPr>
        <p:spPr bwMode="auto">
          <a:xfrm>
            <a:off x="5968022" y="524403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93" name="Line 27">
            <a:extLst>
              <a:ext uri="{FF2B5EF4-FFF2-40B4-BE49-F238E27FC236}">
                <a16:creationId xmlns:a16="http://schemas.microsoft.com/office/drawing/2014/main" id="{D15D7EAD-8757-4C84-A3B5-30F261DB76A7}"/>
              </a:ext>
            </a:extLst>
          </p:cNvPr>
          <p:cNvSpPr>
            <a:spLocks noChangeShapeType="1"/>
          </p:cNvSpPr>
          <p:nvPr/>
        </p:nvSpPr>
        <p:spPr bwMode="auto">
          <a:xfrm flipV="1">
            <a:off x="7830418" y="5120217"/>
            <a:ext cx="0" cy="85718"/>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4" name="Line 27">
            <a:extLst>
              <a:ext uri="{FF2B5EF4-FFF2-40B4-BE49-F238E27FC236}">
                <a16:creationId xmlns:a16="http://schemas.microsoft.com/office/drawing/2014/main" id="{9A2714A2-1BA4-48B4-8F66-E1153938DEFE}"/>
              </a:ext>
            </a:extLst>
          </p:cNvPr>
          <p:cNvSpPr>
            <a:spLocks noChangeShapeType="1"/>
          </p:cNvSpPr>
          <p:nvPr/>
        </p:nvSpPr>
        <p:spPr bwMode="auto">
          <a:xfrm flipV="1">
            <a:off x="5489725" y="5121804"/>
            <a:ext cx="0" cy="85718"/>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5" name="Rectangle 30">
            <a:extLst>
              <a:ext uri="{FF2B5EF4-FFF2-40B4-BE49-F238E27FC236}">
                <a16:creationId xmlns:a16="http://schemas.microsoft.com/office/drawing/2014/main" id="{B991EE87-0D1C-417B-AF0E-4A9879647C0A}"/>
              </a:ext>
            </a:extLst>
          </p:cNvPr>
          <p:cNvSpPr>
            <a:spLocks noChangeArrowheads="1"/>
          </p:cNvSpPr>
          <p:nvPr/>
        </p:nvSpPr>
        <p:spPr bwMode="auto">
          <a:xfrm>
            <a:off x="5343679" y="5244032"/>
            <a:ext cx="246863"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96" name="Line 5">
            <a:extLst>
              <a:ext uri="{FF2B5EF4-FFF2-40B4-BE49-F238E27FC236}">
                <a16:creationId xmlns:a16="http://schemas.microsoft.com/office/drawing/2014/main" id="{D2F31875-74B9-4C43-9681-C26AE9884939}"/>
              </a:ext>
            </a:extLst>
          </p:cNvPr>
          <p:cNvSpPr>
            <a:spLocks noChangeShapeType="1"/>
          </p:cNvSpPr>
          <p:nvPr/>
        </p:nvSpPr>
        <p:spPr bwMode="auto">
          <a:xfrm rot="5400000" flipV="1">
            <a:off x="6663023" y="3952602"/>
            <a:ext cx="0" cy="2345534"/>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7" name="Line 43">
            <a:extLst>
              <a:ext uri="{FF2B5EF4-FFF2-40B4-BE49-F238E27FC236}">
                <a16:creationId xmlns:a16="http://schemas.microsoft.com/office/drawing/2014/main" id="{50F70066-4818-4314-B830-A519963B3590}"/>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19325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8" name="Line 44">
            <a:extLst>
              <a:ext uri="{FF2B5EF4-FFF2-40B4-BE49-F238E27FC236}">
                <a16:creationId xmlns:a16="http://schemas.microsoft.com/office/drawing/2014/main" id="{33A8DB8F-9A7F-4598-AACF-5B57A1EA1CCA}"/>
              </a:ext>
            </a:extLst>
          </p:cNvPr>
          <p:cNvSpPr>
            <a:spLocks noChangeShapeType="1"/>
          </p:cNvSpPr>
          <p:nvPr>
            <p:custDataLst>
              <p:tags r:id="rId2"/>
            </p:custDataLst>
          </p:nvPr>
        </p:nvSpPr>
        <p:spPr bwMode="auto">
          <a:xfrm>
            <a:off x="3392260" y="5468403"/>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9" name="Text Box 84">
            <a:extLst>
              <a:ext uri="{FF2B5EF4-FFF2-40B4-BE49-F238E27FC236}">
                <a16:creationId xmlns:a16="http://schemas.microsoft.com/office/drawing/2014/main" id="{A5B59DCB-08EF-4261-8DBA-27D0F5D69484}"/>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110 better</a:t>
            </a:r>
          </a:p>
        </p:txBody>
      </p:sp>
      <p:sp>
        <p:nvSpPr>
          <p:cNvPr id="100" name="Text Box 84">
            <a:extLst>
              <a:ext uri="{FF2B5EF4-FFF2-40B4-BE49-F238E27FC236}">
                <a16:creationId xmlns:a16="http://schemas.microsoft.com/office/drawing/2014/main" id="{20F9ED58-BE27-48B2-9C91-AA702FE9D254}"/>
              </a:ext>
            </a:extLst>
          </p:cNvPr>
          <p:cNvSpPr txBox="1">
            <a:spLocks noChangeArrowheads="1"/>
          </p:cNvSpPr>
          <p:nvPr>
            <p:custDataLst>
              <p:tags r:id="rId4"/>
            </p:custDataLst>
          </p:nvPr>
        </p:nvSpPr>
        <p:spPr bwMode="auto">
          <a:xfrm>
            <a:off x="3439885" y="5507875"/>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101" name="Line 43">
            <a:extLst>
              <a:ext uri="{FF2B5EF4-FFF2-40B4-BE49-F238E27FC236}">
                <a16:creationId xmlns:a16="http://schemas.microsoft.com/office/drawing/2014/main" id="{E8FB7E55-6C0E-4274-B26B-59083049D24C}"/>
              </a:ext>
            </a:extLst>
          </p:cNvPr>
          <p:cNvSpPr>
            <a:spLocks noChangeShapeType="1"/>
          </p:cNvSpPr>
          <p:nvPr>
            <p:custDataLst>
              <p:tags r:id="rId5"/>
            </p:custDataLst>
          </p:nvPr>
        </p:nvSpPr>
        <p:spPr bwMode="auto">
          <a:xfrm flipH="1">
            <a:off x="5548358" y="5476497"/>
            <a:ext cx="1103312" cy="0"/>
          </a:xfrm>
          <a:prstGeom prst="line">
            <a:avLst/>
          </a:prstGeom>
          <a:noFill/>
          <a:ln w="25400">
            <a:solidFill>
              <a:srgbClr val="19325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2" name="Line 44">
            <a:extLst>
              <a:ext uri="{FF2B5EF4-FFF2-40B4-BE49-F238E27FC236}">
                <a16:creationId xmlns:a16="http://schemas.microsoft.com/office/drawing/2014/main" id="{8550E5DD-E7EA-406A-BD8D-DE558CDD3F6F}"/>
              </a:ext>
            </a:extLst>
          </p:cNvPr>
          <p:cNvSpPr>
            <a:spLocks noChangeShapeType="1"/>
          </p:cNvSpPr>
          <p:nvPr>
            <p:custDataLst>
              <p:tags r:id="rId6"/>
            </p:custDataLst>
          </p:nvPr>
        </p:nvSpPr>
        <p:spPr bwMode="auto">
          <a:xfrm>
            <a:off x="6737395" y="5476497"/>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3" name="Text Box 84">
            <a:extLst>
              <a:ext uri="{FF2B5EF4-FFF2-40B4-BE49-F238E27FC236}">
                <a16:creationId xmlns:a16="http://schemas.microsoft.com/office/drawing/2014/main" id="{8DB11E98-238A-4718-8B3A-DC5FC37F7D37}"/>
              </a:ext>
            </a:extLst>
          </p:cNvPr>
          <p:cNvSpPr txBox="1">
            <a:spLocks noChangeArrowheads="1"/>
          </p:cNvSpPr>
          <p:nvPr>
            <p:custDataLst>
              <p:tags r:id="rId7"/>
            </p:custDataLst>
          </p:nvPr>
        </p:nvSpPr>
        <p:spPr bwMode="auto">
          <a:xfrm>
            <a:off x="5486445" y="5506444"/>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150 better</a:t>
            </a:r>
          </a:p>
        </p:txBody>
      </p:sp>
      <p:sp>
        <p:nvSpPr>
          <p:cNvPr id="104" name="Text Box 84">
            <a:extLst>
              <a:ext uri="{FF2B5EF4-FFF2-40B4-BE49-F238E27FC236}">
                <a16:creationId xmlns:a16="http://schemas.microsoft.com/office/drawing/2014/main" id="{0C0E1D33-2456-403B-8350-C01DA1FD0C1D}"/>
              </a:ext>
            </a:extLst>
          </p:cNvPr>
          <p:cNvSpPr txBox="1">
            <a:spLocks noChangeArrowheads="1"/>
          </p:cNvSpPr>
          <p:nvPr>
            <p:custDataLst>
              <p:tags r:id="rId8"/>
            </p:custDataLst>
          </p:nvPr>
        </p:nvSpPr>
        <p:spPr bwMode="auto">
          <a:xfrm>
            <a:off x="6765970" y="5506444"/>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105" name="Line 5">
            <a:extLst>
              <a:ext uri="{FF2B5EF4-FFF2-40B4-BE49-F238E27FC236}">
                <a16:creationId xmlns:a16="http://schemas.microsoft.com/office/drawing/2014/main" id="{6C0DA1E9-7067-4EDE-A65C-3B157EEB681F}"/>
              </a:ext>
            </a:extLst>
          </p:cNvPr>
          <p:cNvSpPr>
            <a:spLocks noChangeShapeType="1"/>
          </p:cNvSpPr>
          <p:nvPr/>
        </p:nvSpPr>
        <p:spPr bwMode="auto">
          <a:xfrm flipV="1">
            <a:off x="3347704" y="2087566"/>
            <a:ext cx="0" cy="3112101"/>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6" name="Line 37">
            <a:extLst>
              <a:ext uri="{FF2B5EF4-FFF2-40B4-BE49-F238E27FC236}">
                <a16:creationId xmlns:a16="http://schemas.microsoft.com/office/drawing/2014/main" id="{8E94155A-0137-46E4-ABEE-B8E71FCE1DB3}"/>
              </a:ext>
            </a:extLst>
          </p:cNvPr>
          <p:cNvSpPr>
            <a:spLocks noChangeShapeType="1"/>
          </p:cNvSpPr>
          <p:nvPr/>
        </p:nvSpPr>
        <p:spPr bwMode="auto">
          <a:xfrm>
            <a:off x="2878287" y="2724993"/>
            <a:ext cx="820695"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7" name="Oval 41">
            <a:extLst>
              <a:ext uri="{FF2B5EF4-FFF2-40B4-BE49-F238E27FC236}">
                <a16:creationId xmlns:a16="http://schemas.microsoft.com/office/drawing/2014/main" id="{23455037-460F-472C-8AA1-489C0D25D952}"/>
              </a:ext>
            </a:extLst>
          </p:cNvPr>
          <p:cNvSpPr>
            <a:spLocks noChangeAspect="1" noChangeArrowheads="1"/>
          </p:cNvSpPr>
          <p:nvPr/>
        </p:nvSpPr>
        <p:spPr bwMode="auto">
          <a:xfrm>
            <a:off x="3099925" y="2658071"/>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8" name="Line 37">
            <a:extLst>
              <a:ext uri="{FF2B5EF4-FFF2-40B4-BE49-F238E27FC236}">
                <a16:creationId xmlns:a16="http://schemas.microsoft.com/office/drawing/2014/main" id="{6201D452-93F4-4965-8CD6-69B25A680109}"/>
              </a:ext>
            </a:extLst>
          </p:cNvPr>
          <p:cNvSpPr>
            <a:spLocks noChangeShapeType="1"/>
          </p:cNvSpPr>
          <p:nvPr/>
        </p:nvSpPr>
        <p:spPr bwMode="auto">
          <a:xfrm>
            <a:off x="3022200" y="3068125"/>
            <a:ext cx="578440"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9" name="Oval 41">
            <a:extLst>
              <a:ext uri="{FF2B5EF4-FFF2-40B4-BE49-F238E27FC236}">
                <a16:creationId xmlns:a16="http://schemas.microsoft.com/office/drawing/2014/main" id="{F7B16067-8EA3-4C86-88B9-E0EEBB5C2B23}"/>
              </a:ext>
            </a:extLst>
          </p:cNvPr>
          <p:cNvSpPr>
            <a:spLocks noChangeAspect="1" noChangeArrowheads="1"/>
          </p:cNvSpPr>
          <p:nvPr/>
        </p:nvSpPr>
        <p:spPr bwMode="auto">
          <a:xfrm>
            <a:off x="3178058" y="3012778"/>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0" name="Line 37">
            <a:extLst>
              <a:ext uri="{FF2B5EF4-FFF2-40B4-BE49-F238E27FC236}">
                <a16:creationId xmlns:a16="http://schemas.microsoft.com/office/drawing/2014/main" id="{24339C7B-1EB1-43C5-8E2C-425C77F485BC}"/>
              </a:ext>
            </a:extLst>
          </p:cNvPr>
          <p:cNvSpPr>
            <a:spLocks noChangeShapeType="1"/>
          </p:cNvSpPr>
          <p:nvPr/>
        </p:nvSpPr>
        <p:spPr bwMode="auto">
          <a:xfrm>
            <a:off x="2889073" y="3466344"/>
            <a:ext cx="694606"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1" name="Oval 41">
            <a:extLst>
              <a:ext uri="{FF2B5EF4-FFF2-40B4-BE49-F238E27FC236}">
                <a16:creationId xmlns:a16="http://schemas.microsoft.com/office/drawing/2014/main" id="{1E4E3D4B-7E4D-4FFF-90BC-CDAA0E758123}"/>
              </a:ext>
            </a:extLst>
          </p:cNvPr>
          <p:cNvSpPr>
            <a:spLocks noChangeAspect="1" noChangeArrowheads="1"/>
          </p:cNvSpPr>
          <p:nvPr/>
        </p:nvSpPr>
        <p:spPr bwMode="auto">
          <a:xfrm>
            <a:off x="3099922" y="3399422"/>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2" name="Line 37">
            <a:extLst>
              <a:ext uri="{FF2B5EF4-FFF2-40B4-BE49-F238E27FC236}">
                <a16:creationId xmlns:a16="http://schemas.microsoft.com/office/drawing/2014/main" id="{417E8C35-C2A8-42B7-A7F7-A183A9E6786F}"/>
              </a:ext>
            </a:extLst>
          </p:cNvPr>
          <p:cNvSpPr>
            <a:spLocks noChangeShapeType="1"/>
          </p:cNvSpPr>
          <p:nvPr/>
        </p:nvSpPr>
        <p:spPr bwMode="auto">
          <a:xfrm>
            <a:off x="2673048" y="4208495"/>
            <a:ext cx="473123"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3" name="Oval 41">
            <a:extLst>
              <a:ext uri="{FF2B5EF4-FFF2-40B4-BE49-F238E27FC236}">
                <a16:creationId xmlns:a16="http://schemas.microsoft.com/office/drawing/2014/main" id="{DF45CE5A-93CD-4362-B3BB-0CDCC25AC82A}"/>
              </a:ext>
            </a:extLst>
          </p:cNvPr>
          <p:cNvSpPr>
            <a:spLocks noChangeAspect="1" noChangeArrowheads="1"/>
          </p:cNvSpPr>
          <p:nvPr/>
        </p:nvSpPr>
        <p:spPr bwMode="auto">
          <a:xfrm>
            <a:off x="2907987" y="4153145"/>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Line 37">
            <a:extLst>
              <a:ext uri="{FF2B5EF4-FFF2-40B4-BE49-F238E27FC236}">
                <a16:creationId xmlns:a16="http://schemas.microsoft.com/office/drawing/2014/main" id="{E25570A3-FA1F-426F-9578-89E05A4DE398}"/>
              </a:ext>
            </a:extLst>
          </p:cNvPr>
          <p:cNvSpPr>
            <a:spLocks noChangeShapeType="1"/>
          </p:cNvSpPr>
          <p:nvPr/>
        </p:nvSpPr>
        <p:spPr bwMode="auto">
          <a:xfrm>
            <a:off x="2878293" y="4551627"/>
            <a:ext cx="370827"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5" name="Oval 41">
            <a:extLst>
              <a:ext uri="{FF2B5EF4-FFF2-40B4-BE49-F238E27FC236}">
                <a16:creationId xmlns:a16="http://schemas.microsoft.com/office/drawing/2014/main" id="{F0869F6D-3F26-4969-BD71-DFFF0F649B3A}"/>
              </a:ext>
            </a:extLst>
          </p:cNvPr>
          <p:cNvSpPr>
            <a:spLocks noChangeAspect="1" noChangeArrowheads="1"/>
          </p:cNvSpPr>
          <p:nvPr/>
        </p:nvSpPr>
        <p:spPr bwMode="auto">
          <a:xfrm>
            <a:off x="2990325" y="4496279"/>
            <a:ext cx="114771"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6" name="Line 37">
            <a:extLst>
              <a:ext uri="{FF2B5EF4-FFF2-40B4-BE49-F238E27FC236}">
                <a16:creationId xmlns:a16="http://schemas.microsoft.com/office/drawing/2014/main" id="{CC742148-666E-4D0B-911C-03BE4455146C}"/>
              </a:ext>
            </a:extLst>
          </p:cNvPr>
          <p:cNvSpPr>
            <a:spLocks noChangeShapeType="1"/>
          </p:cNvSpPr>
          <p:nvPr/>
        </p:nvSpPr>
        <p:spPr bwMode="auto">
          <a:xfrm>
            <a:off x="3022201" y="4919867"/>
            <a:ext cx="629836"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7" name="Oval 116">
            <a:extLst>
              <a:ext uri="{FF2B5EF4-FFF2-40B4-BE49-F238E27FC236}">
                <a16:creationId xmlns:a16="http://schemas.microsoft.com/office/drawing/2014/main" id="{341F4929-A869-4404-9CF2-F23B5FB7A3E9}"/>
              </a:ext>
            </a:extLst>
          </p:cNvPr>
          <p:cNvSpPr>
            <a:spLocks noChangeAspect="1" noChangeArrowheads="1"/>
          </p:cNvSpPr>
          <p:nvPr/>
        </p:nvSpPr>
        <p:spPr bwMode="auto">
          <a:xfrm>
            <a:off x="3268998" y="4864519"/>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8" name="Line 5">
            <a:extLst>
              <a:ext uri="{FF2B5EF4-FFF2-40B4-BE49-F238E27FC236}">
                <a16:creationId xmlns:a16="http://schemas.microsoft.com/office/drawing/2014/main" id="{F0BE5BFE-4C32-4238-A684-6BDFCF0384DA}"/>
              </a:ext>
            </a:extLst>
          </p:cNvPr>
          <p:cNvSpPr>
            <a:spLocks noChangeShapeType="1"/>
          </p:cNvSpPr>
          <p:nvPr/>
        </p:nvSpPr>
        <p:spPr bwMode="auto">
          <a:xfrm flipV="1">
            <a:off x="6660072" y="2087483"/>
            <a:ext cx="0" cy="3112101"/>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19" name="Line 37">
            <a:extLst>
              <a:ext uri="{FF2B5EF4-FFF2-40B4-BE49-F238E27FC236}">
                <a16:creationId xmlns:a16="http://schemas.microsoft.com/office/drawing/2014/main" id="{54525811-B25D-4B7D-9296-B45C3B2BF6FD}"/>
              </a:ext>
            </a:extLst>
          </p:cNvPr>
          <p:cNvSpPr>
            <a:spLocks noChangeShapeType="1"/>
          </p:cNvSpPr>
          <p:nvPr/>
        </p:nvSpPr>
        <p:spPr bwMode="auto">
          <a:xfrm>
            <a:off x="5913410" y="2736568"/>
            <a:ext cx="826015"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0" name="Oval 41">
            <a:extLst>
              <a:ext uri="{FF2B5EF4-FFF2-40B4-BE49-F238E27FC236}">
                <a16:creationId xmlns:a16="http://schemas.microsoft.com/office/drawing/2014/main" id="{A55064B5-5F00-43EB-95F6-0A481490628C}"/>
              </a:ext>
            </a:extLst>
          </p:cNvPr>
          <p:cNvSpPr>
            <a:spLocks noChangeAspect="1" noChangeArrowheads="1"/>
          </p:cNvSpPr>
          <p:nvPr/>
        </p:nvSpPr>
        <p:spPr bwMode="auto">
          <a:xfrm>
            <a:off x="6279064" y="2681221"/>
            <a:ext cx="114771"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1" name="Line 37">
            <a:extLst>
              <a:ext uri="{FF2B5EF4-FFF2-40B4-BE49-F238E27FC236}">
                <a16:creationId xmlns:a16="http://schemas.microsoft.com/office/drawing/2014/main" id="{0A878BB8-4024-46EC-B6FA-032EEAD69040}"/>
              </a:ext>
            </a:extLst>
          </p:cNvPr>
          <p:cNvSpPr>
            <a:spLocks noChangeShapeType="1"/>
          </p:cNvSpPr>
          <p:nvPr/>
        </p:nvSpPr>
        <p:spPr bwMode="auto">
          <a:xfrm>
            <a:off x="6074891" y="3068125"/>
            <a:ext cx="455653"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2" name="Oval 41">
            <a:extLst>
              <a:ext uri="{FF2B5EF4-FFF2-40B4-BE49-F238E27FC236}">
                <a16:creationId xmlns:a16="http://schemas.microsoft.com/office/drawing/2014/main" id="{3257F680-1765-437F-8C33-8A0FB7C87E8B}"/>
              </a:ext>
            </a:extLst>
          </p:cNvPr>
          <p:cNvSpPr>
            <a:spLocks noChangeAspect="1" noChangeArrowheads="1"/>
          </p:cNvSpPr>
          <p:nvPr/>
        </p:nvSpPr>
        <p:spPr bwMode="auto">
          <a:xfrm>
            <a:off x="6285283" y="3012778"/>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3" name="Line 37">
            <a:extLst>
              <a:ext uri="{FF2B5EF4-FFF2-40B4-BE49-F238E27FC236}">
                <a16:creationId xmlns:a16="http://schemas.microsoft.com/office/drawing/2014/main" id="{8E104938-9150-45A5-9039-B58DB1F2D8E3}"/>
              </a:ext>
            </a:extLst>
          </p:cNvPr>
          <p:cNvSpPr>
            <a:spLocks noChangeShapeType="1"/>
          </p:cNvSpPr>
          <p:nvPr/>
        </p:nvSpPr>
        <p:spPr bwMode="auto">
          <a:xfrm>
            <a:off x="5769387" y="3466344"/>
            <a:ext cx="732434"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4" name="Oval 41">
            <a:extLst>
              <a:ext uri="{FF2B5EF4-FFF2-40B4-BE49-F238E27FC236}">
                <a16:creationId xmlns:a16="http://schemas.microsoft.com/office/drawing/2014/main" id="{89532A92-0973-48D5-8CD7-783479EB5492}"/>
              </a:ext>
            </a:extLst>
          </p:cNvPr>
          <p:cNvSpPr>
            <a:spLocks noChangeAspect="1" noChangeArrowheads="1"/>
          </p:cNvSpPr>
          <p:nvPr/>
        </p:nvSpPr>
        <p:spPr bwMode="auto">
          <a:xfrm>
            <a:off x="6124252" y="3399422"/>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5" name="Line 37">
            <a:extLst>
              <a:ext uri="{FF2B5EF4-FFF2-40B4-BE49-F238E27FC236}">
                <a16:creationId xmlns:a16="http://schemas.microsoft.com/office/drawing/2014/main" id="{690F50A0-0C08-47D0-A396-01461B1EE932}"/>
              </a:ext>
            </a:extLst>
          </p:cNvPr>
          <p:cNvSpPr>
            <a:spLocks noChangeShapeType="1"/>
          </p:cNvSpPr>
          <p:nvPr/>
        </p:nvSpPr>
        <p:spPr bwMode="auto">
          <a:xfrm>
            <a:off x="6160362" y="4196918"/>
            <a:ext cx="632399"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6" name="Oval 41">
            <a:extLst>
              <a:ext uri="{FF2B5EF4-FFF2-40B4-BE49-F238E27FC236}">
                <a16:creationId xmlns:a16="http://schemas.microsoft.com/office/drawing/2014/main" id="{541688F4-7576-47A7-9650-964325469329}"/>
              </a:ext>
            </a:extLst>
          </p:cNvPr>
          <p:cNvSpPr>
            <a:spLocks noChangeAspect="1" noChangeArrowheads="1"/>
          </p:cNvSpPr>
          <p:nvPr/>
        </p:nvSpPr>
        <p:spPr bwMode="auto">
          <a:xfrm>
            <a:off x="6323299" y="4141572"/>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7" name="Line 37">
            <a:extLst>
              <a:ext uri="{FF2B5EF4-FFF2-40B4-BE49-F238E27FC236}">
                <a16:creationId xmlns:a16="http://schemas.microsoft.com/office/drawing/2014/main" id="{F9FFD86D-B06B-42A1-99CE-55DC789CA831}"/>
              </a:ext>
            </a:extLst>
          </p:cNvPr>
          <p:cNvSpPr>
            <a:spLocks noChangeShapeType="1"/>
          </p:cNvSpPr>
          <p:nvPr/>
        </p:nvSpPr>
        <p:spPr bwMode="auto">
          <a:xfrm>
            <a:off x="6233941" y="4551625"/>
            <a:ext cx="397400"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8" name="Oval 41">
            <a:extLst>
              <a:ext uri="{FF2B5EF4-FFF2-40B4-BE49-F238E27FC236}">
                <a16:creationId xmlns:a16="http://schemas.microsoft.com/office/drawing/2014/main" id="{14CF1AEE-9248-48FB-BDF7-E4E008C0B099}"/>
              </a:ext>
            </a:extLst>
          </p:cNvPr>
          <p:cNvSpPr>
            <a:spLocks noChangeAspect="1" noChangeArrowheads="1"/>
          </p:cNvSpPr>
          <p:nvPr/>
        </p:nvSpPr>
        <p:spPr bwMode="auto">
          <a:xfrm>
            <a:off x="6345973" y="4496279"/>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9" name="Line 37">
            <a:extLst>
              <a:ext uri="{FF2B5EF4-FFF2-40B4-BE49-F238E27FC236}">
                <a16:creationId xmlns:a16="http://schemas.microsoft.com/office/drawing/2014/main" id="{6D0B7760-6A48-4C03-8F9F-734234B85E82}"/>
              </a:ext>
            </a:extLst>
          </p:cNvPr>
          <p:cNvSpPr>
            <a:spLocks noChangeShapeType="1"/>
          </p:cNvSpPr>
          <p:nvPr/>
        </p:nvSpPr>
        <p:spPr bwMode="auto">
          <a:xfrm>
            <a:off x="6432643" y="4919867"/>
            <a:ext cx="542651"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30" name="Oval 129">
            <a:extLst>
              <a:ext uri="{FF2B5EF4-FFF2-40B4-BE49-F238E27FC236}">
                <a16:creationId xmlns:a16="http://schemas.microsoft.com/office/drawing/2014/main" id="{BBE9E1F2-C7FA-45C6-B1D6-C24DA650C32F}"/>
              </a:ext>
            </a:extLst>
          </p:cNvPr>
          <p:cNvSpPr>
            <a:spLocks noChangeAspect="1" noChangeArrowheads="1"/>
          </p:cNvSpPr>
          <p:nvPr/>
        </p:nvSpPr>
        <p:spPr bwMode="auto">
          <a:xfrm>
            <a:off x="6592256" y="4864519"/>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31" name="TextBox 130">
            <a:extLst>
              <a:ext uri="{FF2B5EF4-FFF2-40B4-BE49-F238E27FC236}">
                <a16:creationId xmlns:a16="http://schemas.microsoft.com/office/drawing/2014/main" id="{D31A3EF3-F93A-4CB1-B2AD-C0EF210A288B}"/>
              </a:ext>
            </a:extLst>
          </p:cNvPr>
          <p:cNvSpPr txBox="1"/>
          <p:nvPr/>
        </p:nvSpPr>
        <p:spPr>
          <a:xfrm>
            <a:off x="584816" y="5655219"/>
            <a:ext cx="95289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 18,113</a:t>
            </a:r>
          </a:p>
        </p:txBody>
      </p: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353794"/>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*n=5844 (32.6%); † n=8553 (47.6%); ‡ n=3554 (19.8%)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Hijazi Z et al. Circulation 2014; 129:961-70. </a:t>
            </a:r>
          </a:p>
        </p:txBody>
      </p:sp>
    </p:spTree>
    <p:extLst>
      <p:ext uri="{BB962C8B-B14F-4D97-AF65-F5344CB8AC3E}">
        <p14:creationId xmlns:p14="http://schemas.microsoft.com/office/powerpoint/2010/main" val="468934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2410" y="222407"/>
            <a:ext cx="1876032" cy="7389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0" y="237085"/>
            <a:ext cx="7374812" cy="89255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Reviewing the Data: </a:t>
            </a:r>
            <a:r>
              <a:rPr kumimoji="0" lang="en-CA" sz="32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Edoxaban</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haroni" panose="02010803020104030203" pitchFamily="2" charset="-79"/>
              </a:rPr>
              <a:t>Outcomes in the ENGAGE AF-TIMI 48 Trial According to Renal Function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93564"/>
            <a:ext cx="757109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Impact of Renal Function on Outcomes With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 the ENGAGE AF-TIMI 48 Trial, Volume: 134, Issue: 1, Pages: 24-36, DOI: (10.1161/CIRCULATIONAHA.116.022361) </a:t>
            </a:r>
          </a:p>
        </p:txBody>
      </p:sp>
      <p:pic>
        <p:nvPicPr>
          <p:cNvPr id="5" name="Picture 4">
            <a:extLst>
              <a:ext uri="{FF2B5EF4-FFF2-40B4-BE49-F238E27FC236}">
                <a16:creationId xmlns:a16="http://schemas.microsoft.com/office/drawing/2014/main" id="{8833E0A6-991C-4FE3-AEF8-A9C6DDE1CC7E}"/>
              </a:ext>
            </a:extLst>
          </p:cNvPr>
          <p:cNvPicPr>
            <a:picLocks noChangeAspect="1"/>
          </p:cNvPicPr>
          <p:nvPr/>
        </p:nvPicPr>
        <p:blipFill>
          <a:blip r:embed="rId10"/>
          <a:stretch>
            <a:fillRect/>
          </a:stretch>
        </p:blipFill>
        <p:spPr>
          <a:xfrm>
            <a:off x="487257" y="1442812"/>
            <a:ext cx="7992549" cy="4371211"/>
          </a:xfrm>
          <a:prstGeom prst="rect">
            <a:avLst/>
          </a:prstGeom>
        </p:spPr>
      </p:pic>
      <p:sp>
        <p:nvSpPr>
          <p:cNvPr id="44" name="Line 43">
            <a:extLst>
              <a:ext uri="{FF2B5EF4-FFF2-40B4-BE49-F238E27FC236}">
                <a16:creationId xmlns:a16="http://schemas.microsoft.com/office/drawing/2014/main" id="{FF6E3646-18B0-4DB7-A15E-7A23BDD97303}"/>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19325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7" name="Line 44">
            <a:extLst>
              <a:ext uri="{FF2B5EF4-FFF2-40B4-BE49-F238E27FC236}">
                <a16:creationId xmlns:a16="http://schemas.microsoft.com/office/drawing/2014/main" id="{B0C28BA5-4DD9-4F93-BA16-D8AA817D9DBF}"/>
              </a:ext>
            </a:extLst>
          </p:cNvPr>
          <p:cNvSpPr>
            <a:spLocks noChangeShapeType="1"/>
          </p:cNvSpPr>
          <p:nvPr>
            <p:custDataLst>
              <p:tags r:id="rId2"/>
            </p:custDataLst>
          </p:nvPr>
        </p:nvSpPr>
        <p:spPr bwMode="auto">
          <a:xfrm>
            <a:off x="3392260" y="5468403"/>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8" name="Text Box 84">
            <a:extLst>
              <a:ext uri="{FF2B5EF4-FFF2-40B4-BE49-F238E27FC236}">
                <a16:creationId xmlns:a16="http://schemas.microsoft.com/office/drawing/2014/main" id="{2176719D-F0E8-477F-8855-ED5F430B67F4}"/>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Favours HDER*</a:t>
            </a:r>
          </a:p>
        </p:txBody>
      </p:sp>
      <p:sp>
        <p:nvSpPr>
          <p:cNvPr id="49" name="Text Box 84">
            <a:extLst>
              <a:ext uri="{FF2B5EF4-FFF2-40B4-BE49-F238E27FC236}">
                <a16:creationId xmlns:a16="http://schemas.microsoft.com/office/drawing/2014/main" id="{4FD3C854-19A3-4ECC-AF32-71D23128642F}"/>
              </a:ext>
            </a:extLst>
          </p:cNvPr>
          <p:cNvSpPr txBox="1">
            <a:spLocks noChangeArrowheads="1"/>
          </p:cNvSpPr>
          <p:nvPr>
            <p:custDataLst>
              <p:tags r:id="rId4"/>
            </p:custDataLst>
          </p:nvPr>
        </p:nvSpPr>
        <p:spPr bwMode="auto">
          <a:xfrm>
            <a:off x="3439884" y="5507875"/>
            <a:ext cx="131024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Favours Warfarin</a:t>
            </a:r>
          </a:p>
        </p:txBody>
      </p:sp>
      <p:sp>
        <p:nvSpPr>
          <p:cNvPr id="6" name="TextBox 5">
            <a:extLst>
              <a:ext uri="{FF2B5EF4-FFF2-40B4-BE49-F238E27FC236}">
                <a16:creationId xmlns:a16="http://schemas.microsoft.com/office/drawing/2014/main" id="{23BA4703-7DDF-4C11-9832-BA18B0D76219}"/>
              </a:ext>
            </a:extLst>
          </p:cNvPr>
          <p:cNvSpPr txBox="1"/>
          <p:nvPr/>
        </p:nvSpPr>
        <p:spPr>
          <a:xfrm>
            <a:off x="4916384" y="1852551"/>
            <a:ext cx="2671948"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Warfarin</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HDER*</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7" name="TextBox 6">
            <a:extLst>
              <a:ext uri="{FF2B5EF4-FFF2-40B4-BE49-F238E27FC236}">
                <a16:creationId xmlns:a16="http://schemas.microsoft.com/office/drawing/2014/main" id="{F5886835-B33B-4DEF-B48B-2DE16879227A}"/>
              </a:ext>
            </a:extLst>
          </p:cNvPr>
          <p:cNvSpPr txBox="1"/>
          <p:nvPr/>
        </p:nvSpPr>
        <p:spPr>
          <a:xfrm>
            <a:off x="4772460" y="2363879"/>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91/1361 (2.7)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246/5675 (1.6)</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0" name="TextBox 49">
            <a:extLst>
              <a:ext uri="{FF2B5EF4-FFF2-40B4-BE49-F238E27FC236}">
                <a16:creationId xmlns:a16="http://schemas.microsoft.com/office/drawing/2014/main" id="{BA6E9671-2B4E-4314-873B-C93AF477D1D9}"/>
              </a:ext>
            </a:extLst>
          </p:cNvPr>
          <p:cNvSpPr txBox="1"/>
          <p:nvPr/>
        </p:nvSpPr>
        <p:spPr>
          <a:xfrm>
            <a:off x="4772460" y="3201460"/>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132/1356 (5.3)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392/5656 (3.1)</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1" name="TextBox 50">
            <a:extLst>
              <a:ext uri="{FF2B5EF4-FFF2-40B4-BE49-F238E27FC236}">
                <a16:creationId xmlns:a16="http://schemas.microsoft.com/office/drawing/2014/main" id="{B3B2E6A1-316B-476F-A352-60D6D4443FDA}"/>
              </a:ext>
            </a:extLst>
          </p:cNvPr>
          <p:cNvSpPr txBox="1"/>
          <p:nvPr/>
        </p:nvSpPr>
        <p:spPr>
          <a:xfrm>
            <a:off x="4772460" y="4153364"/>
            <a:ext cx="1570386"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432/1361 (13.4)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1030/5675 (7.0)</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2" name="TextBox 51">
            <a:extLst>
              <a:ext uri="{FF2B5EF4-FFF2-40B4-BE49-F238E27FC236}">
                <a16:creationId xmlns:a16="http://schemas.microsoft.com/office/drawing/2014/main" id="{89B3BF87-6C97-47E9-A751-6938F610CE2D}"/>
              </a:ext>
            </a:extLst>
          </p:cNvPr>
          <p:cNvSpPr txBox="1"/>
          <p:nvPr/>
        </p:nvSpPr>
        <p:spPr>
          <a:xfrm>
            <a:off x="6288325" y="2363878"/>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82/1379 (2.3)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214/5656 (1.4)</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53" name="TextBox 52">
            <a:extLst>
              <a:ext uri="{FF2B5EF4-FFF2-40B4-BE49-F238E27FC236}">
                <a16:creationId xmlns:a16="http://schemas.microsoft.com/office/drawing/2014/main" id="{9BFEA9D2-94F1-4D7E-8505-D156DF373C68}"/>
              </a:ext>
            </a:extLst>
          </p:cNvPr>
          <p:cNvSpPr txBox="1"/>
          <p:nvPr/>
        </p:nvSpPr>
        <p:spPr>
          <a:xfrm>
            <a:off x="6288325" y="3194207"/>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100/1372 (4.0)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318/5640 (2.5)</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54" name="TextBox 53">
            <a:extLst>
              <a:ext uri="{FF2B5EF4-FFF2-40B4-BE49-F238E27FC236}">
                <a16:creationId xmlns:a16="http://schemas.microsoft.com/office/drawing/2014/main" id="{1E5864A4-0212-414F-8741-91B6481DE039}"/>
              </a:ext>
            </a:extLst>
          </p:cNvPr>
          <p:cNvSpPr txBox="1"/>
          <p:nvPr/>
        </p:nvSpPr>
        <p:spPr>
          <a:xfrm>
            <a:off x="6288325" y="4162304"/>
            <a:ext cx="1581580"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382/1379 (11.4)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941/5656 (6.3)</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10" name="Rectangle 9">
            <a:extLst>
              <a:ext uri="{FF2B5EF4-FFF2-40B4-BE49-F238E27FC236}">
                <a16:creationId xmlns:a16="http://schemas.microsoft.com/office/drawing/2014/main" id="{77D074A5-C620-4814-A7E7-74F28E4AFD69}"/>
              </a:ext>
            </a:extLst>
          </p:cNvPr>
          <p:cNvSpPr/>
          <p:nvPr/>
        </p:nvSpPr>
        <p:spPr>
          <a:xfrm>
            <a:off x="178129" y="5922961"/>
            <a:ext cx="807846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*HDER of 60 mg daily or 30 mg daily if dose reduced for creatinine clearance (</a:t>
            </a:r>
            <a:r>
              <a:rPr kumimoji="0" lang="en-CA"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CrCl</a:t>
            </a: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≤50 mL/min, weight ≤60 kg, or potent phosphorylated glycoprotein inhibitor use.</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32989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92665"/>
            <a:ext cx="7002997"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Reviewing the Data: </a:t>
            </a:r>
            <a:r>
              <a:rPr kumimoji="0" lang="en-CA" sz="32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Rivoraxaban</a:t>
            </a: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haroni" panose="02010803020104030203" pitchFamily="2" charset="-79"/>
              </a:rPr>
              <a:t>Outcomes in ROCKET-AF According to Renal Function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46394"/>
            <a:ext cx="4341263"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*rivaroxaban 20 mg (n=5637; 79%); †rivaroxaban 15 mg (n=1474; 21%); per protocol population</a:t>
            </a:r>
            <a:b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Fox KAA et al. Eur Heart J 2011; 32:2387-94</a:t>
            </a:r>
          </a:p>
        </p:txBody>
      </p:sp>
      <p:graphicFrame>
        <p:nvGraphicFramePr>
          <p:cNvPr id="66" name="Tableau 40">
            <a:extLst>
              <a:ext uri="{FF2B5EF4-FFF2-40B4-BE49-F238E27FC236}">
                <a16:creationId xmlns:a16="http://schemas.microsoft.com/office/drawing/2014/main" id="{0EA5EFF2-F3BA-44E3-83A9-15CB4A0B4F15}"/>
              </a:ext>
            </a:extLst>
          </p:cNvPr>
          <p:cNvGraphicFramePr>
            <a:graphicFrameLocks noGrp="1"/>
          </p:cNvGraphicFramePr>
          <p:nvPr>
            <p:extLst/>
          </p:nvPr>
        </p:nvGraphicFramePr>
        <p:xfrm>
          <a:off x="438904" y="1547955"/>
          <a:ext cx="8288064" cy="3313089"/>
        </p:xfrm>
        <a:graphic>
          <a:graphicData uri="http://schemas.openxmlformats.org/drawingml/2006/table">
            <a:tbl>
              <a:tblPr>
                <a:effectLst>
                  <a:outerShdw blurRad="50800" dist="38100" dir="2700000" algn="tl" rotWithShape="0">
                    <a:prstClr val="black">
                      <a:alpha val="40000"/>
                    </a:prstClr>
                  </a:outerShdw>
                </a:effectLst>
              </a:tblPr>
              <a:tblGrid>
                <a:gridCol w="2145815">
                  <a:extLst>
                    <a:ext uri="{9D8B030D-6E8A-4147-A177-3AD203B41FA5}">
                      <a16:colId xmlns:a16="http://schemas.microsoft.com/office/drawing/2014/main" val="20000"/>
                    </a:ext>
                  </a:extLst>
                </a:gridCol>
                <a:gridCol w="1311577">
                  <a:extLst>
                    <a:ext uri="{9D8B030D-6E8A-4147-A177-3AD203B41FA5}">
                      <a16:colId xmlns:a16="http://schemas.microsoft.com/office/drawing/2014/main" val="20001"/>
                    </a:ext>
                  </a:extLst>
                </a:gridCol>
                <a:gridCol w="1190166">
                  <a:extLst>
                    <a:ext uri="{9D8B030D-6E8A-4147-A177-3AD203B41FA5}">
                      <a16:colId xmlns:a16="http://schemas.microsoft.com/office/drawing/2014/main" val="20003"/>
                    </a:ext>
                  </a:extLst>
                </a:gridCol>
                <a:gridCol w="2030282">
                  <a:extLst>
                    <a:ext uri="{9D8B030D-6E8A-4147-A177-3AD203B41FA5}">
                      <a16:colId xmlns:a16="http://schemas.microsoft.com/office/drawing/2014/main" val="20004"/>
                    </a:ext>
                  </a:extLst>
                </a:gridCol>
                <a:gridCol w="1610224">
                  <a:extLst>
                    <a:ext uri="{9D8B030D-6E8A-4147-A177-3AD203B41FA5}">
                      <a16:colId xmlns:a16="http://schemas.microsoft.com/office/drawing/2014/main" val="20005"/>
                    </a:ext>
                  </a:extLst>
                </a:gridCol>
              </a:tblGrid>
              <a:tr h="637752">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Rivaroxaban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855">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per 100 </a:t>
                      </a: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pt-yrs</a:t>
                      </a: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83059"/>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2.00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2.32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2.77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83059"/>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bg2">
                            <a:lumMod val="2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0.48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3.17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4.49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67" name="Grouper 44">
            <a:extLst>
              <a:ext uri="{FF2B5EF4-FFF2-40B4-BE49-F238E27FC236}">
                <a16:creationId xmlns:a16="http://schemas.microsoft.com/office/drawing/2014/main" id="{D08FB48E-6154-4676-B73B-E0937A3B6B59}"/>
              </a:ext>
            </a:extLst>
          </p:cNvPr>
          <p:cNvGrpSpPr>
            <a:grpSpLocks/>
          </p:cNvGrpSpPr>
          <p:nvPr/>
        </p:nvGrpSpPr>
        <p:grpSpPr bwMode="auto">
          <a:xfrm>
            <a:off x="5346838" y="2383964"/>
            <a:ext cx="2547688" cy="3114321"/>
            <a:chOff x="4554517" y="2528030"/>
            <a:chExt cx="2547794" cy="3400696"/>
          </a:xfrm>
        </p:grpSpPr>
        <p:sp>
          <p:nvSpPr>
            <p:cNvPr id="68" name="Rectangle 31">
              <a:extLst>
                <a:ext uri="{FF2B5EF4-FFF2-40B4-BE49-F238E27FC236}">
                  <a16:creationId xmlns:a16="http://schemas.microsoft.com/office/drawing/2014/main" id="{3A8FCAB6-A0D4-4441-BE0A-072626767B9C}"/>
                </a:ext>
              </a:extLst>
            </p:cNvPr>
            <p:cNvSpPr>
              <a:spLocks noChangeArrowheads="1"/>
            </p:cNvSpPr>
            <p:nvPr/>
          </p:nvSpPr>
          <p:spPr bwMode="auto">
            <a:xfrm>
              <a:off x="5747768" y="5736843"/>
              <a:ext cx="246873"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69" name="Rectangle 30">
              <a:extLst>
                <a:ext uri="{FF2B5EF4-FFF2-40B4-BE49-F238E27FC236}">
                  <a16:creationId xmlns:a16="http://schemas.microsoft.com/office/drawing/2014/main" id="{75CB6415-8A66-4A50-962F-C21FA3CE6884}"/>
                </a:ext>
              </a:extLst>
            </p:cNvPr>
            <p:cNvSpPr>
              <a:spLocks noChangeArrowheads="1"/>
            </p:cNvSpPr>
            <p:nvPr/>
          </p:nvSpPr>
          <p:spPr bwMode="auto">
            <a:xfrm>
              <a:off x="6372138" y="5747244"/>
              <a:ext cx="176338"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0" name="Rectangle 31">
              <a:extLst>
                <a:ext uri="{FF2B5EF4-FFF2-40B4-BE49-F238E27FC236}">
                  <a16:creationId xmlns:a16="http://schemas.microsoft.com/office/drawing/2014/main" id="{515CE60E-EA71-4EBB-9AF0-55D233B58316}"/>
                </a:ext>
              </a:extLst>
            </p:cNvPr>
            <p:cNvSpPr>
              <a:spLocks noChangeArrowheads="1"/>
            </p:cNvSpPr>
            <p:nvPr/>
          </p:nvSpPr>
          <p:spPr bwMode="auto">
            <a:xfrm>
              <a:off x="6925973" y="5747244"/>
              <a:ext cx="176338"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71" name="Line 5">
              <a:extLst>
                <a:ext uri="{FF2B5EF4-FFF2-40B4-BE49-F238E27FC236}">
                  <a16:creationId xmlns:a16="http://schemas.microsoft.com/office/drawing/2014/main" id="{99E71FF6-1032-4DBD-A81D-EC3120707ACE}"/>
                </a:ext>
              </a:extLst>
            </p:cNvPr>
            <p:cNvSpPr>
              <a:spLocks noChangeShapeType="1"/>
            </p:cNvSpPr>
            <p:nvPr/>
          </p:nvSpPr>
          <p:spPr bwMode="auto">
            <a:xfrm flipV="1">
              <a:off x="5824660" y="2528030"/>
              <a:ext cx="0" cy="3112357"/>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72" name="Line 27">
              <a:extLst>
                <a:ext uri="{FF2B5EF4-FFF2-40B4-BE49-F238E27FC236}">
                  <a16:creationId xmlns:a16="http://schemas.microsoft.com/office/drawing/2014/main" id="{5426075A-FF2E-494B-B237-0F4830173797}"/>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3" name="Line 28">
              <a:extLst>
                <a:ext uri="{FF2B5EF4-FFF2-40B4-BE49-F238E27FC236}">
                  <a16:creationId xmlns:a16="http://schemas.microsoft.com/office/drawing/2014/main" id="{3843C5DF-75A7-41F4-BA26-7EA3D5D7D7BC}"/>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4" name="Rectangle 30">
              <a:extLst>
                <a:ext uri="{FF2B5EF4-FFF2-40B4-BE49-F238E27FC236}">
                  <a16:creationId xmlns:a16="http://schemas.microsoft.com/office/drawing/2014/main" id="{394C3EE6-5277-4D83-8CBD-D54874CEC8A0}"/>
                </a:ext>
              </a:extLst>
            </p:cNvPr>
            <p:cNvSpPr>
              <a:spLocks noChangeArrowheads="1"/>
            </p:cNvSpPr>
            <p:nvPr/>
          </p:nvSpPr>
          <p:spPr bwMode="auto">
            <a:xfrm>
              <a:off x="5178884" y="5736843"/>
              <a:ext cx="176338"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133" name="Line 27">
              <a:extLst>
                <a:ext uri="{FF2B5EF4-FFF2-40B4-BE49-F238E27FC236}">
                  <a16:creationId xmlns:a16="http://schemas.microsoft.com/office/drawing/2014/main" id="{0873D265-68C0-4BFB-88DD-6028D4331330}"/>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4" name="Line 27">
              <a:extLst>
                <a:ext uri="{FF2B5EF4-FFF2-40B4-BE49-F238E27FC236}">
                  <a16:creationId xmlns:a16="http://schemas.microsoft.com/office/drawing/2014/main" id="{E26F6B7B-8972-4BD1-B62C-163602631864}"/>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5" name="Rectangle 30">
              <a:extLst>
                <a:ext uri="{FF2B5EF4-FFF2-40B4-BE49-F238E27FC236}">
                  <a16:creationId xmlns:a16="http://schemas.microsoft.com/office/drawing/2014/main" id="{D9DBC578-9100-44FD-8B60-951D3E2A5818}"/>
                </a:ext>
              </a:extLst>
            </p:cNvPr>
            <p:cNvSpPr>
              <a:spLocks noChangeArrowheads="1"/>
            </p:cNvSpPr>
            <p:nvPr/>
          </p:nvSpPr>
          <p:spPr bwMode="auto">
            <a:xfrm>
              <a:off x="4554517" y="5736843"/>
              <a:ext cx="246873"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136" name="Line 5">
              <a:extLst>
                <a:ext uri="{FF2B5EF4-FFF2-40B4-BE49-F238E27FC236}">
                  <a16:creationId xmlns:a16="http://schemas.microsoft.com/office/drawing/2014/main" id="{1E8DC349-9FE8-41B7-B3EE-D692B554FA20}"/>
                </a:ext>
              </a:extLst>
            </p:cNvPr>
            <p:cNvSpPr>
              <a:spLocks noChangeShapeType="1"/>
            </p:cNvSpPr>
            <p:nvPr/>
          </p:nvSpPr>
          <p:spPr bwMode="auto">
            <a:xfrm rot="5400000" flipV="1">
              <a:off x="5827612" y="4424551"/>
              <a:ext cx="0" cy="2345632"/>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37" name="Grouper 91">
            <a:extLst>
              <a:ext uri="{FF2B5EF4-FFF2-40B4-BE49-F238E27FC236}">
                <a16:creationId xmlns:a16="http://schemas.microsoft.com/office/drawing/2014/main" id="{CD1E7E7A-721F-436F-98D9-D4211499A67E}"/>
              </a:ext>
            </a:extLst>
          </p:cNvPr>
          <p:cNvGrpSpPr>
            <a:grpSpLocks/>
          </p:cNvGrpSpPr>
          <p:nvPr/>
        </p:nvGrpSpPr>
        <p:grpSpPr bwMode="auto">
          <a:xfrm>
            <a:off x="6166160" y="3141603"/>
            <a:ext cx="450765" cy="110695"/>
            <a:chOff x="5908145" y="5087961"/>
            <a:chExt cx="450877" cy="110678"/>
          </a:xfrm>
          <a:solidFill>
            <a:srgbClr val="183059"/>
          </a:solidFill>
        </p:grpSpPr>
        <p:sp>
          <p:nvSpPr>
            <p:cNvPr id="138" name="Line 37">
              <a:extLst>
                <a:ext uri="{FF2B5EF4-FFF2-40B4-BE49-F238E27FC236}">
                  <a16:creationId xmlns:a16="http://schemas.microsoft.com/office/drawing/2014/main" id="{9FD3266D-38FF-4DBC-97C8-B5F8F19C6435}"/>
                </a:ext>
              </a:extLst>
            </p:cNvPr>
            <p:cNvSpPr>
              <a:spLocks noChangeShapeType="1"/>
            </p:cNvSpPr>
            <p:nvPr/>
          </p:nvSpPr>
          <p:spPr bwMode="auto">
            <a:xfrm>
              <a:off x="5908145" y="5143300"/>
              <a:ext cx="450877"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Oval 41">
              <a:extLst>
                <a:ext uri="{FF2B5EF4-FFF2-40B4-BE49-F238E27FC236}">
                  <a16:creationId xmlns:a16="http://schemas.microsoft.com/office/drawing/2014/main" id="{903C0F72-909C-451E-9B9B-DAC35DC6BF93}"/>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140" name="Grouper 161">
            <a:extLst>
              <a:ext uri="{FF2B5EF4-FFF2-40B4-BE49-F238E27FC236}">
                <a16:creationId xmlns:a16="http://schemas.microsoft.com/office/drawing/2014/main" id="{F34844B2-CEC0-4ABC-A5EF-D074C85D4206}"/>
              </a:ext>
            </a:extLst>
          </p:cNvPr>
          <p:cNvGrpSpPr>
            <a:grpSpLocks/>
          </p:cNvGrpSpPr>
          <p:nvPr/>
        </p:nvGrpSpPr>
        <p:grpSpPr bwMode="auto">
          <a:xfrm>
            <a:off x="6178995" y="3535643"/>
            <a:ext cx="772552" cy="110695"/>
            <a:chOff x="5819017" y="5087961"/>
            <a:chExt cx="772745" cy="110678"/>
          </a:xfrm>
          <a:solidFill>
            <a:srgbClr val="183059"/>
          </a:solidFill>
        </p:grpSpPr>
        <p:sp>
          <p:nvSpPr>
            <p:cNvPr id="141" name="Line 37">
              <a:extLst>
                <a:ext uri="{FF2B5EF4-FFF2-40B4-BE49-F238E27FC236}">
                  <a16:creationId xmlns:a16="http://schemas.microsoft.com/office/drawing/2014/main" id="{C8BDA3CD-5B32-497B-A1A3-94D4A4B614D5}"/>
                </a:ext>
              </a:extLst>
            </p:cNvPr>
            <p:cNvSpPr>
              <a:spLocks noChangeShapeType="1"/>
            </p:cNvSpPr>
            <p:nvPr/>
          </p:nvSpPr>
          <p:spPr bwMode="auto">
            <a:xfrm>
              <a:off x="5819017" y="5143300"/>
              <a:ext cx="772745"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Oval 41">
              <a:extLst>
                <a:ext uri="{FF2B5EF4-FFF2-40B4-BE49-F238E27FC236}">
                  <a16:creationId xmlns:a16="http://schemas.microsoft.com/office/drawing/2014/main" id="{07E0A296-93A7-4C99-8AAA-89AC1EC9B192}"/>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143" name="Grouper 167">
            <a:extLst>
              <a:ext uri="{FF2B5EF4-FFF2-40B4-BE49-F238E27FC236}">
                <a16:creationId xmlns:a16="http://schemas.microsoft.com/office/drawing/2014/main" id="{52EE69C5-4D93-4B3E-BDB5-F84D9011EFEA}"/>
              </a:ext>
            </a:extLst>
          </p:cNvPr>
          <p:cNvGrpSpPr>
            <a:grpSpLocks/>
          </p:cNvGrpSpPr>
          <p:nvPr/>
        </p:nvGrpSpPr>
        <p:grpSpPr bwMode="auto">
          <a:xfrm>
            <a:off x="6543468" y="4314614"/>
            <a:ext cx="332751" cy="110695"/>
            <a:chOff x="5899130" y="5087961"/>
            <a:chExt cx="332834" cy="110678"/>
          </a:xfrm>
          <a:solidFill>
            <a:srgbClr val="1B1A5A"/>
          </a:solidFill>
        </p:grpSpPr>
        <p:sp>
          <p:nvSpPr>
            <p:cNvPr id="144" name="Line 37">
              <a:extLst>
                <a:ext uri="{FF2B5EF4-FFF2-40B4-BE49-F238E27FC236}">
                  <a16:creationId xmlns:a16="http://schemas.microsoft.com/office/drawing/2014/main" id="{498B95FD-7B6C-4177-9BBC-B127F4DB6A65}"/>
                </a:ext>
              </a:extLst>
            </p:cNvPr>
            <p:cNvSpPr>
              <a:spLocks noChangeShapeType="1"/>
            </p:cNvSpPr>
            <p:nvPr/>
          </p:nvSpPr>
          <p:spPr bwMode="auto">
            <a:xfrm>
              <a:off x="5899130" y="5143300"/>
              <a:ext cx="332834" cy="0"/>
            </a:xfrm>
            <a:prstGeom prst="line">
              <a:avLst/>
            </a:prstGeom>
            <a:grpFill/>
            <a:ln w="25400">
              <a:solidFill>
                <a:srgbClr val="1B1A5A"/>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45" name="Oval 41">
              <a:extLst>
                <a:ext uri="{FF2B5EF4-FFF2-40B4-BE49-F238E27FC236}">
                  <a16:creationId xmlns:a16="http://schemas.microsoft.com/office/drawing/2014/main" id="{0CF35B07-60DE-46D3-AF59-929B95F61416}"/>
                </a:ext>
              </a:extLst>
            </p:cNvPr>
            <p:cNvSpPr>
              <a:spLocks noChangeAspect="1" noChangeArrowheads="1"/>
            </p:cNvSpPr>
            <p:nvPr/>
          </p:nvSpPr>
          <p:spPr bwMode="auto">
            <a:xfrm>
              <a:off x="6036046" y="5087961"/>
              <a:ext cx="114799" cy="110678"/>
            </a:xfrm>
            <a:prstGeom prst="ellipse">
              <a:avLst/>
            </a:prstGeom>
            <a:grpFill/>
            <a:ln w="9525" algn="ctr">
              <a:solidFill>
                <a:srgbClr val="1B1A5A"/>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146" name="Grouper 170">
            <a:extLst>
              <a:ext uri="{FF2B5EF4-FFF2-40B4-BE49-F238E27FC236}">
                <a16:creationId xmlns:a16="http://schemas.microsoft.com/office/drawing/2014/main" id="{53DAD899-ED90-4C8D-8C04-4262D4C294F3}"/>
              </a:ext>
            </a:extLst>
          </p:cNvPr>
          <p:cNvGrpSpPr>
            <a:grpSpLocks/>
          </p:cNvGrpSpPr>
          <p:nvPr/>
        </p:nvGrpSpPr>
        <p:grpSpPr bwMode="auto">
          <a:xfrm>
            <a:off x="6339839" y="4673051"/>
            <a:ext cx="536375" cy="110695"/>
            <a:chOff x="5898586" y="5087961"/>
            <a:chExt cx="536509" cy="110678"/>
          </a:xfrm>
          <a:solidFill>
            <a:srgbClr val="183059"/>
          </a:solidFill>
        </p:grpSpPr>
        <p:sp>
          <p:nvSpPr>
            <p:cNvPr id="147" name="Line 37">
              <a:extLst>
                <a:ext uri="{FF2B5EF4-FFF2-40B4-BE49-F238E27FC236}">
                  <a16:creationId xmlns:a16="http://schemas.microsoft.com/office/drawing/2014/main" id="{C0898B64-355E-40AD-A2DA-1730C947815F}"/>
                </a:ext>
              </a:extLst>
            </p:cNvPr>
            <p:cNvSpPr>
              <a:spLocks noChangeShapeType="1"/>
            </p:cNvSpPr>
            <p:nvPr/>
          </p:nvSpPr>
          <p:spPr bwMode="auto">
            <a:xfrm>
              <a:off x="5898586" y="5143300"/>
              <a:ext cx="536509"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48" name="Oval 41">
              <a:extLst>
                <a:ext uri="{FF2B5EF4-FFF2-40B4-BE49-F238E27FC236}">
                  <a16:creationId xmlns:a16="http://schemas.microsoft.com/office/drawing/2014/main" id="{A354AFED-0FAD-463D-8B02-C08D72F3239D}"/>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149" name="Text Box 84">
            <a:extLst>
              <a:ext uri="{FF2B5EF4-FFF2-40B4-BE49-F238E27FC236}">
                <a16:creationId xmlns:a16="http://schemas.microsoft.com/office/drawing/2014/main" id="{6D132917-F6D7-4073-A0AC-0D9E1AD4487A}"/>
              </a:ext>
            </a:extLst>
          </p:cNvPr>
          <p:cNvSpPr txBox="1">
            <a:spLocks noChangeArrowheads="1"/>
          </p:cNvSpPr>
          <p:nvPr/>
        </p:nvSpPr>
        <p:spPr bwMode="auto">
          <a:xfrm>
            <a:off x="5176422" y="5613447"/>
            <a:ext cx="1487365"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fr-CA" sz="1400" b="1" i="0" u="none" strike="noStrike" kern="0" cap="none" spc="0" normalizeH="0" baseline="0" noProof="0" dirty="0" err="1">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rPr>
              <a:t>Rivaroxaban</a:t>
            </a:r>
            <a:r>
              <a:rPr kumimoji="0" lang="fr-CA" sz="1400" b="1" i="0" u="none" strike="noStrike" kern="0" cap="none" spc="0" normalizeH="0" baseline="0" noProof="0" dirty="0">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CA" sz="1400" b="1" i="0" u="none" strike="noStrike" kern="0" cap="none" spc="0" normalizeH="0" baseline="0" noProof="0" dirty="0" err="1">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rPr>
              <a:t>better</a:t>
            </a:r>
            <a:endParaRPr kumimoji="0" lang="fr-CA" sz="1400" b="1" i="0" u="none" strike="noStrike" kern="0" cap="none" spc="0" normalizeH="0" baseline="0" noProof="0" dirty="0">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50" name="Text Box 84">
            <a:extLst>
              <a:ext uri="{FF2B5EF4-FFF2-40B4-BE49-F238E27FC236}">
                <a16:creationId xmlns:a16="http://schemas.microsoft.com/office/drawing/2014/main" id="{045EC05D-5F8F-41CF-ACA0-FAA0F1325C78}"/>
              </a:ext>
            </a:extLst>
          </p:cNvPr>
          <p:cNvSpPr txBox="1">
            <a:spLocks noChangeArrowheads="1"/>
          </p:cNvSpPr>
          <p:nvPr/>
        </p:nvSpPr>
        <p:spPr bwMode="auto">
          <a:xfrm>
            <a:off x="6666261" y="5629026"/>
            <a:ext cx="1286317"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151" name="Rectangle 150">
            <a:extLst>
              <a:ext uri="{FF2B5EF4-FFF2-40B4-BE49-F238E27FC236}">
                <a16:creationId xmlns:a16="http://schemas.microsoft.com/office/drawing/2014/main" id="{7ADF5080-1523-4512-A3B3-6F7F72E7BD15}"/>
              </a:ext>
            </a:extLst>
          </p:cNvPr>
          <p:cNvSpPr/>
          <p:nvPr/>
        </p:nvSpPr>
        <p:spPr>
          <a:xfrm>
            <a:off x="542234" y="5738767"/>
            <a:ext cx="96212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 14,264</a:t>
            </a:r>
          </a:p>
        </p:txBody>
      </p:sp>
      <p:sp>
        <p:nvSpPr>
          <p:cNvPr id="152" name="Line 43">
            <a:extLst>
              <a:ext uri="{FF2B5EF4-FFF2-40B4-BE49-F238E27FC236}">
                <a16:creationId xmlns:a16="http://schemas.microsoft.com/office/drawing/2014/main" id="{7CDBFEA6-F343-452F-B7C1-F11FE0C172EB}"/>
              </a:ext>
            </a:extLst>
          </p:cNvPr>
          <p:cNvSpPr>
            <a:spLocks noChangeShapeType="1"/>
          </p:cNvSpPr>
          <p:nvPr>
            <p:custDataLst>
              <p:tags r:id="rId1"/>
            </p:custDataLst>
          </p:nvPr>
        </p:nvSpPr>
        <p:spPr bwMode="auto">
          <a:xfrm flipH="1">
            <a:off x="5392888" y="5641160"/>
            <a:ext cx="1188720" cy="0"/>
          </a:xfrm>
          <a:prstGeom prst="line">
            <a:avLst/>
          </a:prstGeom>
          <a:noFill/>
          <a:ln w="25400">
            <a:solidFill>
              <a:srgbClr val="183059"/>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Line 44">
            <a:extLst>
              <a:ext uri="{FF2B5EF4-FFF2-40B4-BE49-F238E27FC236}">
                <a16:creationId xmlns:a16="http://schemas.microsoft.com/office/drawing/2014/main" id="{583C31B1-EDF7-4EE1-A52E-1DCD881F4E72}"/>
              </a:ext>
            </a:extLst>
          </p:cNvPr>
          <p:cNvSpPr>
            <a:spLocks noChangeShapeType="1"/>
          </p:cNvSpPr>
          <p:nvPr>
            <p:custDataLst>
              <p:tags r:id="rId2"/>
            </p:custDataLst>
          </p:nvPr>
        </p:nvSpPr>
        <p:spPr bwMode="auto">
          <a:xfrm>
            <a:off x="6699399" y="5641160"/>
            <a:ext cx="1188720" cy="0"/>
          </a:xfrm>
          <a:prstGeom prst="line">
            <a:avLst/>
          </a:prstGeom>
          <a:noFill/>
          <a:ln w="25400">
            <a:solidFill>
              <a:srgbClr val="99DFEB"/>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1164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554" y="433991"/>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92665"/>
            <a:ext cx="7002997" cy="1384995"/>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Efficacy of DOACs vs. Warfarin for Stroke / Systemic Embolism by Renal Function </a:t>
            </a:r>
          </a:p>
          <a:p>
            <a:pPr lvl="0">
              <a:defRPr/>
            </a:pPr>
            <a:r>
              <a:rPr lang="en-CA" sz="2800" b="1" dirty="0">
                <a:solidFill>
                  <a:srgbClr val="183059"/>
                </a:solidFill>
                <a:latin typeface="Arial Narrow" panose="020B0606020202030204" pitchFamily="34" charset="0"/>
                <a:cs typeface="Aharoni" panose="02010803020104030203" pitchFamily="2" charset="-79"/>
              </a:rPr>
              <a:t>(Meta-Analysis of Major DOAC Trials)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65610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6653" y="6499487"/>
            <a:ext cx="4341263" cy="230832"/>
          </a:xfrm>
          <a:prstGeom prst="rect">
            <a:avLst/>
          </a:prstGeom>
          <a:noFill/>
          <a:ln w="9525">
            <a:noFill/>
            <a:miter lim="800000"/>
            <a:headEnd/>
            <a:tailEnd/>
          </a:ln>
        </p:spPr>
        <p:txBody>
          <a:bodyPr wrap="square">
            <a:spAutoFit/>
          </a:bodyPr>
          <a:lstStyle/>
          <a:p>
            <a:pPr lvl="0">
              <a:defRPr/>
            </a:pPr>
            <a:r>
              <a:rPr lang="sv-SE" altLang="en-US" sz="900" dirty="0">
                <a:solidFill>
                  <a:prstClr val="white"/>
                </a:solidFill>
                <a:latin typeface="Arial Narrow" panose="020B0606020202030204" pitchFamily="34" charset="0"/>
                <a:cs typeface="Lato"/>
              </a:rPr>
              <a:t>Del-Carpio Munoz F, et al. Am J Cardiol 2016; 117:69-75.</a:t>
            </a:r>
          </a:p>
        </p:txBody>
      </p:sp>
      <p:pic>
        <p:nvPicPr>
          <p:cNvPr id="2" name="Picture 1">
            <a:extLst>
              <a:ext uri="{FF2B5EF4-FFF2-40B4-BE49-F238E27FC236}">
                <a16:creationId xmlns:a16="http://schemas.microsoft.com/office/drawing/2014/main" id="{A9EE36E8-4B33-4566-B123-7F87C3BA634D}"/>
              </a:ext>
            </a:extLst>
          </p:cNvPr>
          <p:cNvPicPr>
            <a:picLocks noChangeAspect="1"/>
          </p:cNvPicPr>
          <p:nvPr/>
        </p:nvPicPr>
        <p:blipFill>
          <a:blip r:embed="rId6"/>
          <a:stretch>
            <a:fillRect/>
          </a:stretch>
        </p:blipFill>
        <p:spPr>
          <a:xfrm>
            <a:off x="-500230" y="1883233"/>
            <a:ext cx="9644230" cy="4259734"/>
          </a:xfrm>
          <a:prstGeom prst="rect">
            <a:avLst/>
          </a:prstGeom>
        </p:spPr>
      </p:pic>
    </p:spTree>
    <p:extLst>
      <p:ext uri="{BB962C8B-B14F-4D97-AF65-F5344CB8AC3E}">
        <p14:creationId xmlns:p14="http://schemas.microsoft.com/office/powerpoint/2010/main" val="1611731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554" y="433991"/>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92665"/>
            <a:ext cx="7002997" cy="1384995"/>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DOACs Have Lower Risk of Major Bleeding vs. Warfarin Across Strata of Renal Function </a:t>
            </a:r>
          </a:p>
          <a:p>
            <a:pPr lvl="0">
              <a:defRPr/>
            </a:pPr>
            <a:r>
              <a:rPr lang="en-CA" sz="2800" b="1" dirty="0">
                <a:solidFill>
                  <a:srgbClr val="183059"/>
                </a:solidFill>
                <a:latin typeface="Arial Narrow" panose="020B0606020202030204" pitchFamily="34" charset="0"/>
                <a:cs typeface="Aharoni" panose="02010803020104030203" pitchFamily="2" charset="-79"/>
              </a:rPr>
              <a:t>(Meta-Analysis of Major DOAC Trials)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65610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6653" y="6499487"/>
            <a:ext cx="4341263" cy="230832"/>
          </a:xfrm>
          <a:prstGeom prst="rect">
            <a:avLst/>
          </a:prstGeom>
          <a:noFill/>
          <a:ln w="9525">
            <a:noFill/>
            <a:miter lim="800000"/>
            <a:headEnd/>
            <a:tailEnd/>
          </a:ln>
        </p:spPr>
        <p:txBody>
          <a:bodyPr wrap="square">
            <a:spAutoFit/>
          </a:bodyPr>
          <a:lstStyle/>
          <a:p>
            <a:pPr lvl="0">
              <a:defRPr/>
            </a:pPr>
            <a:r>
              <a:rPr lang="sv-SE" altLang="en-US" sz="900" dirty="0">
                <a:solidFill>
                  <a:prstClr val="white"/>
                </a:solidFill>
                <a:latin typeface="Arial Narrow" panose="020B0606020202030204" pitchFamily="34" charset="0"/>
                <a:cs typeface="Lato"/>
              </a:rPr>
              <a:t>Del-Carpio Munoz F, et al. Am J Cardiol 2016; 117:69-75.</a:t>
            </a:r>
          </a:p>
        </p:txBody>
      </p:sp>
      <p:pic>
        <p:nvPicPr>
          <p:cNvPr id="3" name="Picture 2" descr="A screenshot of a cell phone&#10;&#10;Description automatically generated">
            <a:extLst>
              <a:ext uri="{FF2B5EF4-FFF2-40B4-BE49-F238E27FC236}">
                <a16:creationId xmlns:a16="http://schemas.microsoft.com/office/drawing/2014/main" id="{CA5524C6-7AEA-4C0A-BBF8-7E8CC2ABBF16}"/>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558" y="1783787"/>
            <a:ext cx="8586787" cy="4570813"/>
          </a:xfrm>
          <a:prstGeom prst="rect">
            <a:avLst/>
          </a:prstGeom>
        </p:spPr>
      </p:pic>
      <p:sp>
        <p:nvSpPr>
          <p:cNvPr id="4" name="TextBox 3">
            <a:extLst>
              <a:ext uri="{FF2B5EF4-FFF2-40B4-BE49-F238E27FC236}">
                <a16:creationId xmlns:a16="http://schemas.microsoft.com/office/drawing/2014/main" id="{DEB8A547-892B-44C9-B1E7-5D8FF2587721}"/>
              </a:ext>
            </a:extLst>
          </p:cNvPr>
          <p:cNvSpPr txBox="1"/>
          <p:nvPr/>
        </p:nvSpPr>
        <p:spPr>
          <a:xfrm>
            <a:off x="6104348" y="6034827"/>
            <a:ext cx="1097280" cy="246221"/>
          </a:xfrm>
          <a:prstGeom prst="rect">
            <a:avLst/>
          </a:prstGeom>
          <a:solidFill>
            <a:schemeClr val="bg1"/>
          </a:solidFill>
        </p:spPr>
        <p:txBody>
          <a:bodyPr wrap="square" rtlCol="0">
            <a:spAutoFit/>
          </a:bodyPr>
          <a:lstStyle/>
          <a:p>
            <a:pPr algn="r"/>
            <a:r>
              <a:rPr lang="en-CA" sz="1000" b="1" dirty="0">
                <a:latin typeface="Arial Narrow" panose="020B0606020202030204" pitchFamily="34" charset="0"/>
              </a:rPr>
              <a:t>Favors (DOAC)</a:t>
            </a:r>
            <a:endParaRPr lang="en-US" sz="1000" b="1" dirty="0">
              <a:latin typeface="Arial Narrow" panose="020B0606020202030204" pitchFamily="34" charset="0"/>
            </a:endParaRPr>
          </a:p>
        </p:txBody>
      </p:sp>
      <p:sp>
        <p:nvSpPr>
          <p:cNvPr id="11" name="TextBox 10">
            <a:extLst>
              <a:ext uri="{FF2B5EF4-FFF2-40B4-BE49-F238E27FC236}">
                <a16:creationId xmlns:a16="http://schemas.microsoft.com/office/drawing/2014/main" id="{0E01C66E-26C2-4BDD-BDC3-1EBA79FBF859}"/>
              </a:ext>
            </a:extLst>
          </p:cNvPr>
          <p:cNvSpPr txBox="1"/>
          <p:nvPr/>
        </p:nvSpPr>
        <p:spPr>
          <a:xfrm>
            <a:off x="7264171" y="6031176"/>
            <a:ext cx="1097280" cy="246221"/>
          </a:xfrm>
          <a:prstGeom prst="rect">
            <a:avLst/>
          </a:prstGeom>
          <a:solidFill>
            <a:schemeClr val="bg1"/>
          </a:solidFill>
        </p:spPr>
        <p:txBody>
          <a:bodyPr wrap="square" rtlCol="0">
            <a:spAutoFit/>
          </a:bodyPr>
          <a:lstStyle/>
          <a:p>
            <a:r>
              <a:rPr lang="en-CA" sz="1000" b="1" dirty="0">
                <a:latin typeface="Arial Narrow" panose="020B0606020202030204" pitchFamily="34" charset="0"/>
              </a:rPr>
              <a:t>Favors (Warfarin)</a:t>
            </a:r>
            <a:endParaRPr lang="en-US" sz="1000" b="1" dirty="0">
              <a:latin typeface="Arial Narrow" panose="020B0606020202030204" pitchFamily="34" charset="0"/>
            </a:endParaRPr>
          </a:p>
        </p:txBody>
      </p:sp>
    </p:spTree>
    <p:extLst>
      <p:ext uri="{BB962C8B-B14F-4D97-AF65-F5344CB8AC3E}">
        <p14:creationId xmlns:p14="http://schemas.microsoft.com/office/powerpoint/2010/main" val="2177820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5</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1949591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420183" y="1406523"/>
            <a:ext cx="5561892" cy="415498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Sue is 75 years old and has been on </a:t>
            </a:r>
            <a:r>
              <a:rPr kumimoji="0" lang="en-CA" sz="2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Edoxaban</a:t>
            </a: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60 mb OD</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She recently</a:t>
            </a:r>
            <a:r>
              <a:rPr kumimoji="0" lang="en-CA" sz="2800" b="1" i="0" u="none" strike="noStrike" kern="1200" cap="none" spc="0" normalizeH="0" noProof="0" dirty="0">
                <a:ln>
                  <a:noFill/>
                </a:ln>
                <a:solidFill>
                  <a:prstClr val="black"/>
                </a:solidFill>
                <a:effectLst/>
                <a:uLnTx/>
                <a:uFillTx/>
                <a:latin typeface="Arial Narrow" panose="020B0606020202030204" pitchFamily="34" charset="0"/>
                <a:ea typeface="+mn-ea"/>
                <a:cs typeface="+mn-cs"/>
              </a:rPr>
              <a:t> fell and fractured her hip</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You are the ER physician and have referred her to ortho who wishes to operate ASAP but they tell you to sort out her anticoagulation first.</a:t>
            </a: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01850" y="5406714"/>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75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Tree>
    <p:extLst>
      <p:ext uri="{BB962C8B-B14F-4D97-AF65-F5344CB8AC3E}">
        <p14:creationId xmlns:p14="http://schemas.microsoft.com/office/powerpoint/2010/main" val="219168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83821" y="1165646"/>
            <a:ext cx="7988229"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do you tell Sue with respect to her </a:t>
            </a:r>
            <a:r>
              <a:rPr lang="en-CA" sz="3600" b="1" dirty="0" err="1">
                <a:solidFill>
                  <a:prstClr val="white">
                    <a:lumMod val="95000"/>
                  </a:prstClr>
                </a:solidFill>
                <a:latin typeface="Arial Narrow" panose="020B0606020202030204" pitchFamily="34" charset="0"/>
                <a:cs typeface="Candara"/>
              </a:rPr>
              <a:t>edoxaban</a:t>
            </a:r>
            <a:r>
              <a:rPr lang="en-CA" sz="3600" b="1" dirty="0">
                <a:solidFill>
                  <a:prstClr val="white">
                    <a:lumMod val="95000"/>
                  </a:prstClr>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Don’t need to stop </a:t>
            </a:r>
            <a:r>
              <a:rPr lang="en-CA" sz="2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endPar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Give last dose 2 days before surgery (e.g. skip 1 dose)</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Give last dose 3 days before surgery (e.g. skip 2 doses)</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Give last dose 5 days before surgery (e.g. skip 4 doses)</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81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5" end="5"/>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B63AE08-6A90-40AA-831E-DEC7C4AC1B0C}"/>
              </a:ext>
            </a:extLst>
          </p:cNvPr>
          <p:cNvPicPr>
            <a:picLocks noChangeAspect="1"/>
          </p:cNvPicPr>
          <p:nvPr/>
        </p:nvPicPr>
        <p:blipFill>
          <a:blip r:embed="rId6"/>
          <a:stretch>
            <a:fillRect/>
          </a:stretch>
        </p:blipFill>
        <p:spPr>
          <a:xfrm>
            <a:off x="441109" y="1255574"/>
            <a:ext cx="7967717" cy="4871509"/>
          </a:xfrm>
          <a:prstGeom prst="rect">
            <a:avLst/>
          </a:prstGeom>
        </p:spPr>
      </p:pic>
    </p:spTree>
    <p:extLst>
      <p:ext uri="{BB962C8B-B14F-4D97-AF65-F5344CB8AC3E}">
        <p14:creationId xmlns:p14="http://schemas.microsoft.com/office/powerpoint/2010/main" val="4255787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6220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Practice Recommendations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Candara"/>
              </a:rPr>
              <a:t>for most procedures with an intermediate or high risk of major bleeding </a:t>
            </a: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41105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 name="Rectangle 1">
            <a:extLst>
              <a:ext uri="{FF2B5EF4-FFF2-40B4-BE49-F238E27FC236}">
                <a16:creationId xmlns:a16="http://schemas.microsoft.com/office/drawing/2014/main" id="{2F4A4725-E881-4559-818D-0764AAF1200F}"/>
              </a:ext>
            </a:extLst>
          </p:cNvPr>
          <p:cNvSpPr/>
          <p:nvPr/>
        </p:nvSpPr>
        <p:spPr>
          <a:xfrm>
            <a:off x="2800542" y="504117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1892894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7</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6" name="TextBox 15">
            <a:extLst>
              <a:ext uri="{FF2B5EF4-FFF2-40B4-BE49-F238E27FC236}">
                <a16:creationId xmlns:a16="http://schemas.microsoft.com/office/drawing/2014/main" id="{37801E81-37CD-4228-9C19-7EC705AA36E6}"/>
              </a:ext>
            </a:extLst>
          </p:cNvPr>
          <p:cNvSpPr txBox="1"/>
          <p:nvPr/>
        </p:nvSpPr>
        <p:spPr>
          <a:xfrm>
            <a:off x="-57270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6" name="Picture 5" descr="A person standing posing for the camera&#10;&#10;Description automatically generated">
            <a:extLst>
              <a:ext uri="{FF2B5EF4-FFF2-40B4-BE49-F238E27FC236}">
                <a16:creationId xmlns:a16="http://schemas.microsoft.com/office/drawing/2014/main" id="{72EE7E43-01BA-4387-9538-A3476D6832A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7795" y="1406523"/>
            <a:ext cx="2197426" cy="5236055"/>
          </a:xfrm>
          <a:prstGeom prst="rect">
            <a:avLst/>
          </a:prstGeom>
        </p:spPr>
      </p:pic>
      <p:pic>
        <p:nvPicPr>
          <p:cNvPr id="7" name="Picture 6">
            <a:extLst>
              <a:ext uri="{FF2B5EF4-FFF2-40B4-BE49-F238E27FC236}">
                <a16:creationId xmlns:a16="http://schemas.microsoft.com/office/drawing/2014/main" id="{6D0CD16A-F5D9-4C3A-BD49-36BFE32BA058}"/>
              </a:ext>
            </a:extLst>
          </p:cNvPr>
          <p:cNvPicPr>
            <a:picLocks noChangeAspect="1"/>
          </p:cNvPicPr>
          <p:nvPr/>
        </p:nvPicPr>
        <p:blipFill>
          <a:blip r:embed="rId7"/>
          <a:stretch>
            <a:fillRect/>
          </a:stretch>
        </p:blipFill>
        <p:spPr>
          <a:xfrm>
            <a:off x="3285811" y="-13787"/>
            <a:ext cx="5871661" cy="1890976"/>
          </a:xfrm>
          <a:prstGeom prst="rect">
            <a:avLst/>
          </a:prstGeom>
        </p:spPr>
      </p:pic>
      <p:pic>
        <p:nvPicPr>
          <p:cNvPr id="10" name="Picture 9">
            <a:extLst>
              <a:ext uri="{FF2B5EF4-FFF2-40B4-BE49-F238E27FC236}">
                <a16:creationId xmlns:a16="http://schemas.microsoft.com/office/drawing/2014/main" id="{1260A0AF-DD23-427F-8616-CD6AF68316B7}"/>
              </a:ext>
            </a:extLst>
          </p:cNvPr>
          <p:cNvPicPr>
            <a:picLocks noChangeAspect="1"/>
          </p:cNvPicPr>
          <p:nvPr/>
        </p:nvPicPr>
        <p:blipFill>
          <a:blip r:embed="rId8"/>
          <a:stretch>
            <a:fillRect/>
          </a:stretch>
        </p:blipFill>
        <p:spPr>
          <a:xfrm>
            <a:off x="3296653" y="4341982"/>
            <a:ext cx="5847347" cy="2300596"/>
          </a:xfrm>
          <a:prstGeom prst="rect">
            <a:avLst/>
          </a:prstGeom>
        </p:spPr>
      </p:pic>
      <p:pic>
        <p:nvPicPr>
          <p:cNvPr id="13" name="Picture 12">
            <a:extLst>
              <a:ext uri="{FF2B5EF4-FFF2-40B4-BE49-F238E27FC236}">
                <a16:creationId xmlns:a16="http://schemas.microsoft.com/office/drawing/2014/main" id="{E4447416-478C-4FAD-AE73-76DE57FEB2F9}"/>
              </a:ext>
            </a:extLst>
          </p:cNvPr>
          <p:cNvPicPr>
            <a:picLocks noChangeAspect="1"/>
          </p:cNvPicPr>
          <p:nvPr/>
        </p:nvPicPr>
        <p:blipFill>
          <a:blip r:embed="rId9"/>
          <a:stretch>
            <a:fillRect/>
          </a:stretch>
        </p:blipFill>
        <p:spPr>
          <a:xfrm>
            <a:off x="3281663" y="2122423"/>
            <a:ext cx="5847347" cy="1983065"/>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Peri-Operative Guide</a:t>
            </a:r>
          </a:p>
        </p:txBody>
      </p:sp>
      <p:pic>
        <p:nvPicPr>
          <p:cNvPr id="3" name="Picture 2">
            <a:extLst>
              <a:ext uri="{FF2B5EF4-FFF2-40B4-BE49-F238E27FC236}">
                <a16:creationId xmlns:a16="http://schemas.microsoft.com/office/drawing/2014/main" id="{F8A3A4D3-BC2A-4D68-9A2D-2D0C10EA8EFC}"/>
              </a:ext>
            </a:extLst>
          </p:cNvPr>
          <p:cNvPicPr>
            <a:picLocks noChangeAspect="1"/>
          </p:cNvPicPr>
          <p:nvPr/>
        </p:nvPicPr>
        <p:blipFill>
          <a:blip r:embed="rId6"/>
          <a:stretch>
            <a:fillRect/>
          </a:stretch>
        </p:blipFill>
        <p:spPr>
          <a:xfrm>
            <a:off x="207627" y="1428133"/>
            <a:ext cx="8728745" cy="4593522"/>
          </a:xfrm>
          <a:prstGeom prst="rect">
            <a:avLst/>
          </a:prstGeom>
          <a:ln>
            <a:noFill/>
          </a:ln>
          <a:effectLst>
            <a:outerShdw blurRad="292100" dist="139700" dir="2700000" algn="tl" rotWithShape="0">
              <a:srgbClr val="333333">
                <a:alpha val="65000"/>
              </a:srgbClr>
            </a:outerShdw>
          </a:effectLst>
        </p:spPr>
      </p:pic>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17" name="TextBox 16">
            <a:extLst>
              <a:ext uri="{FF2B5EF4-FFF2-40B4-BE49-F238E27FC236}">
                <a16:creationId xmlns:a16="http://schemas.microsoft.com/office/drawing/2014/main" id="{FCA49FAC-EE65-4D91-A9FF-B9FFEC165B6B}"/>
              </a:ext>
            </a:extLst>
          </p:cNvPr>
          <p:cNvSpPr txBox="1"/>
          <p:nvPr/>
        </p:nvSpPr>
        <p:spPr>
          <a:xfrm>
            <a:off x="2000251" y="636326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0" name="Rectangle 9">
            <a:extLst>
              <a:ext uri="{FF2B5EF4-FFF2-40B4-BE49-F238E27FC236}">
                <a16:creationId xmlns:a16="http://schemas.microsoft.com/office/drawing/2014/main" id="{A43B0419-99B0-4FCC-8A75-823AFA789343}"/>
              </a:ext>
            </a:extLst>
          </p:cNvPr>
          <p:cNvSpPr/>
          <p:nvPr/>
        </p:nvSpPr>
        <p:spPr>
          <a:xfrm>
            <a:off x="6672263" y="5101197"/>
            <a:ext cx="2200729" cy="857252"/>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58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99816" y="213660"/>
            <a:ext cx="558794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DOAC Antidotes</a:t>
            </a:r>
          </a:p>
        </p:txBody>
      </p:sp>
      <p:graphicFrame>
        <p:nvGraphicFramePr>
          <p:cNvPr id="10" name="Table 9">
            <a:extLst>
              <a:ext uri="{FF2B5EF4-FFF2-40B4-BE49-F238E27FC236}">
                <a16:creationId xmlns:a16="http://schemas.microsoft.com/office/drawing/2014/main" id="{9A7DAB65-4F62-49CB-8EF9-B2CCE8A0049E}"/>
              </a:ext>
            </a:extLst>
          </p:cNvPr>
          <p:cNvGraphicFramePr>
            <a:graphicFrameLocks noGrp="1"/>
          </p:cNvGraphicFramePr>
          <p:nvPr>
            <p:extLst/>
          </p:nvPr>
        </p:nvGraphicFramePr>
        <p:xfrm>
          <a:off x="274320" y="1631326"/>
          <a:ext cx="8595360" cy="4251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en-US" sz="3200" b="1" dirty="0" err="1">
                          <a:solidFill>
                            <a:srgbClr val="000000"/>
                          </a:solidFill>
                          <a:latin typeface="Arial Narrow" panose="020B0606020202030204" pitchFamily="34" charset="0"/>
                          <a:cs typeface="Lato"/>
                        </a:rPr>
                        <a:t>Andexanet</a:t>
                      </a:r>
                      <a:r>
                        <a:rPr lang="en-US" sz="3200" b="1" baseline="30000" dirty="0" err="1">
                          <a:solidFill>
                            <a:srgbClr val="000000"/>
                          </a:solidFill>
                          <a:latin typeface="Arial Narrow" panose="020B0606020202030204" pitchFamily="34" charset="0"/>
                          <a:cs typeface="Lato"/>
                        </a:rPr>
                        <a:t>a</a:t>
                      </a:r>
                      <a:endParaRPr lang="en-US" sz="3200" b="1" baseline="30000" dirty="0">
                        <a:solidFill>
                          <a:srgbClr val="000000"/>
                        </a:solidFill>
                        <a:latin typeface="Arial Narrow" panose="020B0606020202030204" pitchFamily="34" charset="0"/>
                        <a:cs typeface="Lato"/>
                      </a:endParaRPr>
                    </a:p>
                    <a:p>
                      <a:pPr algn="l">
                        <a:lnSpc>
                          <a:spcPct val="140000"/>
                        </a:lnSpc>
                      </a:pPr>
                      <a:r>
                        <a:rPr lang="en-US" sz="2400" b="1" baseline="3000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tc>
                  <a:txBody>
                    <a:bodyPr/>
                    <a:lstStyle/>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a:t>
                      </a:r>
                    </a:p>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Recombinant protein binding to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 site</a:t>
                      </a:r>
                    </a:p>
                  </a:txBody>
                  <a:tcPr marL="0" marR="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1"/>
                  </a:ext>
                </a:extLst>
              </a:tr>
              <a:tr h="1188720">
                <a:tc>
                  <a:txBody>
                    <a:bodyPr/>
                    <a:lstStyle/>
                    <a:p>
                      <a:pPr algn="l">
                        <a:lnSpc>
                          <a:spcPct val="140000"/>
                        </a:lnSpc>
                      </a:pPr>
                      <a:r>
                        <a:rPr lang="en-US" sz="3200" b="1" dirty="0" err="1">
                          <a:latin typeface="Arial Narrow" panose="020B0606020202030204" pitchFamily="34" charset="0"/>
                          <a:cs typeface="Lato"/>
                        </a:rPr>
                        <a:t>Aripazine</a:t>
                      </a:r>
                      <a:r>
                        <a:rPr lang="en-US" sz="3200" b="1" baseline="30000" dirty="0" err="1">
                          <a:latin typeface="Arial Narrow" panose="020B0606020202030204" pitchFamily="34" charset="0"/>
                          <a:cs typeface="Lato"/>
                        </a:rPr>
                        <a:t>b</a:t>
                      </a:r>
                      <a:endParaRPr lang="en-US" sz="3200" b="1" baseline="30000" dirty="0">
                        <a:latin typeface="Arial Narrow" panose="020B0606020202030204" pitchFamily="34" charset="0"/>
                        <a:cs typeface="Lato"/>
                      </a:endParaRPr>
                    </a:p>
                    <a:p>
                      <a:pPr algn="l">
                        <a:lnSpc>
                          <a:spcPct val="140000"/>
                        </a:lnSpc>
                      </a:pPr>
                      <a:r>
                        <a:rPr lang="en-US" sz="2400" b="1" kern="1200" baseline="30000" dirty="0">
                          <a:solidFill>
                            <a:srgbClr val="000000"/>
                          </a:solidFill>
                          <a:latin typeface="Arial Narrow" panose="020B0606020202030204" pitchFamily="34" charset="0"/>
                          <a:ea typeface="+mn-ea"/>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3D4EF"/>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US"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 direct thrombin inhibitors, low molecular-weight heparins, and fondaparinux</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Synthetic small molecule; reversal effect through direct binding to anticoagulant </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3D4EF"/>
                    </a:solidFill>
                  </a:tcPr>
                </a:tc>
                <a:extLst>
                  <a:ext uri="{0D108BD9-81ED-4DB2-BD59-A6C34878D82A}">
                    <a16:rowId xmlns:a16="http://schemas.microsoft.com/office/drawing/2014/main" val="10002"/>
                  </a:ext>
                </a:extLst>
              </a:tr>
              <a:tr h="1188720">
                <a:tc>
                  <a:txBody>
                    <a:bodyPr/>
                    <a:lstStyle/>
                    <a:p>
                      <a:pPr algn="l">
                        <a:lnSpc>
                          <a:spcPct val="140000"/>
                        </a:lnSpc>
                      </a:pPr>
                      <a:r>
                        <a:rPr lang="en-US" sz="3200" b="1" dirty="0" err="1">
                          <a:latin typeface="Arial Narrow" panose="020B0606020202030204" pitchFamily="34" charset="0"/>
                          <a:cs typeface="Lato"/>
                        </a:rPr>
                        <a:t>Idarucizumab</a:t>
                      </a:r>
                      <a:r>
                        <a:rPr lang="en-US" sz="3200" b="1" baseline="30000" dirty="0" err="1">
                          <a:latin typeface="Arial Narrow" panose="020B0606020202030204" pitchFamily="34" charset="0"/>
                          <a:cs typeface="Lato"/>
                        </a:rPr>
                        <a:t>c</a:t>
                      </a:r>
                      <a:endParaRPr lang="en-US" sz="3200" b="1" baseline="30000" dirty="0">
                        <a:latin typeface="Arial Narrow" panose="020B0606020202030204" pitchFamily="34" charset="0"/>
                        <a:cs typeface="Lato"/>
                      </a:endParaRPr>
                    </a:p>
                    <a:p>
                      <a:pPr marL="0" marR="0" lvl="0" indent="0" algn="l" defTabSz="914400" rtl="0" eaLnBrk="1" fontAlgn="auto" latinLnBrk="0" hangingPunct="1">
                        <a:lnSpc>
                          <a:spcPct val="140000"/>
                        </a:lnSpc>
                        <a:spcBef>
                          <a:spcPts val="0"/>
                        </a:spcBef>
                        <a:spcAft>
                          <a:spcPts val="0"/>
                        </a:spcAft>
                        <a:buClrTx/>
                        <a:buSzTx/>
                        <a:buFontTx/>
                        <a:buNone/>
                        <a:tabLst/>
                        <a:defRPr/>
                      </a:pPr>
                      <a:r>
                        <a:rPr lang="en-US" sz="2400" b="1" kern="1200" baseline="30000" dirty="0">
                          <a:solidFill>
                            <a:srgbClr val="000000"/>
                          </a:solidFill>
                          <a:latin typeface="Arial Narrow" panose="020B0606020202030204" pitchFamily="34" charset="0"/>
                          <a:ea typeface="+mn-ea"/>
                          <a:cs typeface="Lato"/>
                        </a:rPr>
                        <a:t>(BI 655075)</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direct thrombin inhibitors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Fully humanized antibody fragment</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3"/>
                  </a:ext>
                </a:extLst>
              </a:tr>
            </a:tbl>
          </a:graphicData>
        </a:graphic>
      </p:graphicFrame>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Clinicaltrials,gov</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NCT01758432 16; b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Dolgin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1291380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83821" y="1165646"/>
            <a:ext cx="7988229"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When would you tell Sue to resume her DOAC post surgery?</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following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Immediately after the procedure</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The next day</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In 2-3 days</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When the orthopedic surgeon recommends</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5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5" end="5"/>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6" end="6"/>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Post-Operative Guide</a:t>
            </a:r>
          </a:p>
        </p:txBody>
      </p:sp>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6" name="Picture 5">
            <a:extLst>
              <a:ext uri="{FF2B5EF4-FFF2-40B4-BE49-F238E27FC236}">
                <a16:creationId xmlns:a16="http://schemas.microsoft.com/office/drawing/2014/main" id="{BA05903D-F4C1-475F-A61F-999F7679E3C4}"/>
              </a:ext>
            </a:extLst>
          </p:cNvPr>
          <p:cNvPicPr>
            <a:picLocks noChangeAspect="1"/>
          </p:cNvPicPr>
          <p:nvPr/>
        </p:nvPicPr>
        <p:blipFill>
          <a:blip r:embed="rId6"/>
          <a:stretch>
            <a:fillRect/>
          </a:stretch>
        </p:blipFill>
        <p:spPr>
          <a:xfrm>
            <a:off x="161925" y="1455649"/>
            <a:ext cx="8870449" cy="4499238"/>
          </a:xfrm>
          <a:prstGeom prst="rect">
            <a:avLst/>
          </a:prstGeom>
          <a:ln>
            <a:noFill/>
          </a:ln>
          <a:effectLst>
            <a:outerShdw blurRad="292100" dist="139700" dir="2700000" algn="tl" rotWithShape="0">
              <a:srgbClr val="333333">
                <a:alpha val="65000"/>
              </a:srgbClr>
            </a:outerShdw>
          </a:effectLst>
        </p:spPr>
      </p:pic>
      <p:pic>
        <p:nvPicPr>
          <p:cNvPr id="10" name="Graphic 9" descr="Share">
            <a:hlinkClick r:id="rId7" action="ppaction://hlinksldjump"/>
            <a:extLst>
              <a:ext uri="{FF2B5EF4-FFF2-40B4-BE49-F238E27FC236}">
                <a16:creationId xmlns:a16="http://schemas.microsoft.com/office/drawing/2014/main" id="{F0D6D6DA-0DAE-4032-BF03-95E5C90657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0065" y="6393401"/>
            <a:ext cx="388126" cy="388126"/>
          </a:xfrm>
          <a:prstGeom prst="rect">
            <a:avLst/>
          </a:prstGeom>
        </p:spPr>
      </p:pic>
      <p:sp>
        <p:nvSpPr>
          <p:cNvPr id="11" name="Rectangle 10">
            <a:extLst>
              <a:ext uri="{FF2B5EF4-FFF2-40B4-BE49-F238E27FC236}">
                <a16:creationId xmlns:a16="http://schemas.microsoft.com/office/drawing/2014/main" id="{1DCA17E7-4898-4D15-96B3-097D44EBAEE2}"/>
              </a:ext>
            </a:extLst>
          </p:cNvPr>
          <p:cNvSpPr/>
          <p:nvPr/>
        </p:nvSpPr>
        <p:spPr>
          <a:xfrm>
            <a:off x="5417238" y="4893064"/>
            <a:ext cx="3547872" cy="972237"/>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5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544093"/>
            <a:ext cx="7816751" cy="4739759"/>
          </a:xfrm>
          <a:prstGeom prst="rect">
            <a:avLst/>
          </a:prstGeom>
          <a:noFill/>
        </p:spPr>
        <p:txBody>
          <a:bodyPr wrap="square" rtlCol="0">
            <a:spAutoFit/>
          </a:bodyPr>
          <a:lstStyle/>
          <a:p>
            <a:pPr marL="285750" lvl="0" indent="-285750" defTabSz="914400">
              <a:buClr>
                <a:srgbClr val="5BCCDF"/>
              </a:buClr>
              <a:buFont typeface="Wingdings" panose="05000000000000000000" pitchFamily="2" charset="2"/>
              <a:buChar char="§"/>
              <a:defRPr/>
            </a:pPr>
            <a:r>
              <a:rPr lang="en-CA" sz="2000" b="1" dirty="0">
                <a:solidFill>
                  <a:prstClr val="black">
                    <a:lumMod val="85000"/>
                    <a:lumOff val="15000"/>
                  </a:prstClr>
                </a:solidFill>
                <a:latin typeface="Arial Narrow" panose="020B0606020202030204" pitchFamily="34" charset="0"/>
                <a:cs typeface="Candara"/>
              </a:rPr>
              <a:t>Patients on anticoagulants will frequently require invasive procedures and surgical interventions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The decision on what to do need not be complicated and depends on :	</a:t>
            </a:r>
          </a:p>
          <a:p>
            <a:pPr marL="742950" lvl="1" indent="-285750" defTabSz="914400">
              <a:buClr>
                <a:srgbClr val="356AC1"/>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The type of procedure planned and it’s related bleeding risk</a:t>
            </a:r>
          </a:p>
          <a:p>
            <a:pPr marL="742950" lvl="1" indent="-285750" defTabSz="914400">
              <a:buClr>
                <a:srgbClr val="356AC1"/>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Consideration of the specific anticoagulant used by the patient</a:t>
            </a:r>
          </a:p>
          <a:p>
            <a:pPr marL="742950" lvl="1" indent="-285750" defTabSz="914400">
              <a:buClr>
                <a:srgbClr val="356AC1"/>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Knowledge of the patient’s renal function </a:t>
            </a:r>
          </a:p>
          <a:p>
            <a:pPr marL="800100" lvl="1" indent="-342900" defTabSz="914400">
              <a:buFont typeface="Arial" panose="020B0604020202020204" pitchFamily="34" charset="0"/>
              <a:buChar char="•"/>
              <a:defRPr/>
            </a:pPr>
            <a:endParaRPr lang="en-CA" sz="2000" b="1" dirty="0">
              <a:solidFill>
                <a:prstClr val="black"/>
              </a:solidFill>
              <a:latin typeface="Arial Narrow" panose="020B0606020202030204" pitchFamily="34" charset="0"/>
              <a:cs typeface="Candara"/>
            </a:endParaRPr>
          </a:p>
          <a:p>
            <a:pPr marL="285750" indent="-285750" defTabSz="914400">
              <a:buClr>
                <a:srgbClr val="5BCCDF"/>
              </a:buClr>
              <a:buFont typeface="Wingdings" panose="05000000000000000000" pitchFamily="2" charset="2"/>
              <a:buChar char="§"/>
              <a:defRPr/>
            </a:pPr>
            <a:r>
              <a:rPr lang="en-CA" sz="2000" b="1" dirty="0">
                <a:solidFill>
                  <a:prstClr val="black">
                    <a:lumMod val="85000"/>
                    <a:lumOff val="15000"/>
                  </a:prstClr>
                </a:solidFill>
                <a:latin typeface="Arial Narrow" panose="020B0606020202030204" pitchFamily="34" charset="0"/>
                <a:cs typeface="Candara"/>
              </a:rPr>
              <a:t>Patients with AF are often elderly with co-morbidities (e.g. renal dysfunction) which may evolve and deteriorate over time. </a:t>
            </a:r>
          </a:p>
          <a:p>
            <a:pPr lvl="0" defTabSz="914400">
              <a:defRPr/>
            </a:pPr>
            <a:endParaRPr lang="en-CA" sz="2000" b="1" dirty="0">
              <a:solidFill>
                <a:prstClr val="black"/>
              </a:solidFill>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en-CA" sz="2000" b="1" dirty="0">
                <a:solidFill>
                  <a:prstClr val="black">
                    <a:lumMod val="85000"/>
                    <a:lumOff val="15000"/>
                  </a:prstClr>
                </a:solidFill>
                <a:latin typeface="Arial Narrow" panose="020B0606020202030204" pitchFamily="34" charset="0"/>
                <a:cs typeface="Candara"/>
              </a:rPr>
              <a:t>DOACs are all effective at stroke prevention and safe compared to warfarin.  They have subtle differences which may allow clinicians to personalize their selection to the specific clinical setting.</a:t>
            </a:r>
          </a:p>
          <a:p>
            <a:pPr lvl="0" defTabSz="914400">
              <a:defRPr/>
            </a:pPr>
            <a:endParaRPr lang="en-CA" sz="2200"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38235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420183" y="1406523"/>
            <a:ext cx="5657390" cy="4832092"/>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2800" b="1" dirty="0">
                <a:latin typeface="Arial Narrow" panose="020B0606020202030204" pitchFamily="34" charset="0"/>
              </a:rPr>
              <a:t>Sue comes in for a routine diabetes follow up visit. </a:t>
            </a:r>
          </a:p>
          <a:p>
            <a:pPr marL="342900" indent="-342900">
              <a:buClr>
                <a:srgbClr val="00B0F0"/>
              </a:buClr>
              <a:buFont typeface="Wingdings" panose="05000000000000000000" pitchFamily="2" charset="2"/>
              <a:buChar char="§"/>
            </a:pPr>
            <a:endParaRPr lang="en-CA" sz="28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800" b="1" dirty="0">
                <a:latin typeface="Arial Narrow" panose="020B0606020202030204" pitchFamily="34" charset="0"/>
              </a:rPr>
              <a:t>She feels well but occasionally feels her “heart skipping”.</a:t>
            </a:r>
          </a:p>
          <a:p>
            <a:pPr>
              <a:buClr>
                <a:srgbClr val="00B0F0"/>
              </a:buClr>
            </a:pPr>
            <a:endParaRPr lang="en-CA" sz="28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800" b="1" dirty="0">
                <a:latin typeface="Arial Narrow" panose="020B0606020202030204" pitchFamily="34" charset="0"/>
              </a:rPr>
              <a:t>She doesn’t report associated dyspnea or chest pain.</a:t>
            </a:r>
          </a:p>
          <a:p>
            <a:pPr>
              <a:buClr>
                <a:srgbClr val="00B0F0"/>
              </a:buClr>
            </a:pPr>
            <a:endParaRPr lang="en-CA" sz="28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800" b="1" dirty="0">
                <a:latin typeface="Arial Narrow" panose="020B0606020202030204" pitchFamily="34" charset="0"/>
              </a:rPr>
              <a:t>BP 134/80, Pulse 78 BMP irregularly irregular</a:t>
            </a: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7</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55864" y="5390129"/>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7</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55864" y="5390129"/>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3" name="TextBox 12">
            <a:extLst>
              <a:ext uri="{FF2B5EF4-FFF2-40B4-BE49-F238E27FC236}">
                <a16:creationId xmlns:a16="http://schemas.microsoft.com/office/drawing/2014/main" id="{E2E8BD5B-5CCC-46C7-9386-98E844A0F2ED}"/>
              </a:ext>
            </a:extLst>
          </p:cNvPr>
          <p:cNvSpPr txBox="1"/>
          <p:nvPr/>
        </p:nvSpPr>
        <p:spPr>
          <a:xfrm>
            <a:off x="3247977" y="1383275"/>
            <a:ext cx="5760720" cy="584775"/>
          </a:xfrm>
          <a:prstGeom prst="rect">
            <a:avLst/>
          </a:prstGeom>
          <a:solidFill>
            <a:srgbClr val="DCF4F8"/>
          </a:solid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rPr>
              <a:t>Sue’s ECG</a:t>
            </a: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pic>
        <p:nvPicPr>
          <p:cNvPr id="1026" name="Picture 2" descr="Image result for atrial fibrillation ecg undulating baseline">
            <a:extLst>
              <a:ext uri="{FF2B5EF4-FFF2-40B4-BE49-F238E27FC236}">
                <a16:creationId xmlns:a16="http://schemas.microsoft.com/office/drawing/2014/main" id="{AFCCF56E-0E65-4B88-80B7-85B3E850BC89}"/>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47977" y="2024263"/>
            <a:ext cx="5787950" cy="3248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275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79907" y="1190179"/>
            <a:ext cx="7964093" cy="1323439"/>
          </a:xfrm>
          <a:prstGeom prst="rect">
            <a:avLst/>
          </a:prstGeom>
        </p:spPr>
        <p:txBody>
          <a:bodyPr wrap="square">
            <a:spAutoFit/>
          </a:bodyPr>
          <a:lstStyle/>
          <a:p>
            <a:pPr lvl="0" algn="ctr">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is </a:t>
            </a:r>
            <a:r>
              <a:rPr lang="en-CA" sz="4000" b="1" dirty="0">
                <a:solidFill>
                  <a:prstClr val="white">
                    <a:lumMod val="95000"/>
                  </a:prstClr>
                </a:solidFill>
                <a:latin typeface="Arial Narrow" panose="020B0606020202030204" pitchFamily="34" charset="0"/>
                <a:cs typeface="Candara"/>
              </a:rPr>
              <a:t>your next management step with Sue?</a:t>
            </a: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61261" y="286779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Send her to the ER</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Refer her to local cardiologist electively and start ASA</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 DOAC, order an echo</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Tell Sue if it isn’t bothering her too much, not to worry</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54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4" end="4"/>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tanding posing for the camera&#10;&#10;Description automatically generated">
            <a:extLst>
              <a:ext uri="{FF2B5EF4-FFF2-40B4-BE49-F238E27FC236}">
                <a16:creationId xmlns:a16="http://schemas.microsoft.com/office/drawing/2014/main" id="{F8290896-6FDD-47B4-95E9-352D482208A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0" y="-28183"/>
            <a:ext cx="2578308" cy="6143626"/>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7</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105890" y="3333982"/>
            <a:ext cx="6652400" cy="584775"/>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You decide to start Sue on a DOAC. </a:t>
            </a: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1176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Which DOAC would you select for Sue?</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Apixaban 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Apixaban 2.5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150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110 mg BID</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20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15 mg OD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66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2" end="2"/>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4" end="4"/>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500" fill="hold"/>
                                        <p:tgtEl>
                                          <p:spTgt spid="33">
                                            <p:txEl>
                                              <p:pRg st="6" end="6"/>
                                            </p:txEl>
                                          </p:spTgt>
                                        </p:tgtEl>
                                        <p:attrNameLst>
                                          <p:attrName>style.color</p:attrName>
                                        </p:attrNameLst>
                                      </p:cBhvr>
                                      <p:to>
                                        <a:srgbClr val="5BCCDF"/>
                                      </p:to>
                                    </p:animClr>
                                  </p:childTnLst>
                                </p:cTn>
                              </p:par>
                              <p:par>
                                <p:cTn id="11" presetID="3" presetClass="emph" presetSubtype="2" fill="hold" nodeType="withEffect">
                                  <p:stCondLst>
                                    <p:cond delay="0"/>
                                  </p:stCondLst>
                                  <p:childTnLst>
                                    <p:animClr clrSpc="rgb" dir="cw">
                                      <p:cBhvr override="childStyle">
                                        <p:cTn id="12" dur="500" fill="hold"/>
                                        <p:tgtEl>
                                          <p:spTgt spid="33">
                                            <p:txEl>
                                              <p:pRg st="8" end="8"/>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9"/>
</p:tagLst>
</file>

<file path=ppt/tags/tag10.xml><?xml version="1.0" encoding="utf-8"?>
<p:tagLst xmlns:a="http://schemas.openxmlformats.org/drawingml/2006/main" xmlns:r="http://schemas.openxmlformats.org/officeDocument/2006/relationships" xmlns:p="http://schemas.openxmlformats.org/presentationml/2006/main">
  <p:tag name="NUM" val="26"/>
</p:tagLst>
</file>

<file path=ppt/tags/tag11.xml><?xml version="1.0" encoding="utf-8"?>
<p:tagLst xmlns:a="http://schemas.openxmlformats.org/drawingml/2006/main" xmlns:r="http://schemas.openxmlformats.org/officeDocument/2006/relationships" xmlns:p="http://schemas.openxmlformats.org/presentationml/2006/main">
  <p:tag name="NUM" val="19"/>
</p:tagLst>
</file>

<file path=ppt/tags/tag12.xml><?xml version="1.0" encoding="utf-8"?>
<p:tagLst xmlns:a="http://schemas.openxmlformats.org/drawingml/2006/main" xmlns:r="http://schemas.openxmlformats.org/officeDocument/2006/relationships" xmlns:p="http://schemas.openxmlformats.org/presentationml/2006/main">
  <p:tag name="NUM" val="20"/>
</p:tagLst>
</file>

<file path=ppt/tags/tag13.xml><?xml version="1.0" encoding="utf-8"?>
<p:tagLst xmlns:a="http://schemas.openxmlformats.org/drawingml/2006/main" xmlns:r="http://schemas.openxmlformats.org/officeDocument/2006/relationships" xmlns:p="http://schemas.openxmlformats.org/presentationml/2006/main">
  <p:tag name="NUM" val="21"/>
</p:tagLst>
</file>

<file path=ppt/tags/tag14.xml><?xml version="1.0" encoding="utf-8"?>
<p:tagLst xmlns:a="http://schemas.openxmlformats.org/drawingml/2006/main" xmlns:r="http://schemas.openxmlformats.org/officeDocument/2006/relationships" xmlns:p="http://schemas.openxmlformats.org/presentationml/2006/main">
  <p:tag name="NUM" val="22"/>
</p:tagLst>
</file>

<file path=ppt/tags/tag15.xml><?xml version="1.0" encoding="utf-8"?>
<p:tagLst xmlns:a="http://schemas.openxmlformats.org/drawingml/2006/main" xmlns:r="http://schemas.openxmlformats.org/officeDocument/2006/relationships" xmlns:p="http://schemas.openxmlformats.org/presentationml/2006/main">
  <p:tag name="NUM" val="19"/>
</p:tagLst>
</file>

<file path=ppt/tags/tag16.xml><?xml version="1.0" encoding="utf-8"?>
<p:tagLst xmlns:a="http://schemas.openxmlformats.org/drawingml/2006/main" xmlns:r="http://schemas.openxmlformats.org/officeDocument/2006/relationships" xmlns:p="http://schemas.openxmlformats.org/presentationml/2006/main">
  <p:tag name="NUM" val="20"/>
</p:tagLst>
</file>

<file path=ppt/tags/tag2.xml><?xml version="1.0" encoding="utf-8"?>
<p:tagLst xmlns:a="http://schemas.openxmlformats.org/drawingml/2006/main" xmlns:r="http://schemas.openxmlformats.org/officeDocument/2006/relationships" xmlns:p="http://schemas.openxmlformats.org/presentationml/2006/main">
  <p:tag name="NUM" val="20"/>
</p:tagLst>
</file>

<file path=ppt/tags/tag3.xml><?xml version="1.0" encoding="utf-8"?>
<p:tagLst xmlns:a="http://schemas.openxmlformats.org/drawingml/2006/main" xmlns:r="http://schemas.openxmlformats.org/officeDocument/2006/relationships" xmlns:p="http://schemas.openxmlformats.org/presentationml/2006/main">
  <p:tag name="NUM" val="19"/>
</p:tagLst>
</file>

<file path=ppt/tags/tag4.xml><?xml version="1.0" encoding="utf-8"?>
<p:tagLst xmlns:a="http://schemas.openxmlformats.org/drawingml/2006/main" xmlns:r="http://schemas.openxmlformats.org/officeDocument/2006/relationships" xmlns:p="http://schemas.openxmlformats.org/presentationml/2006/main">
  <p:tag name="NUM" val="20"/>
</p:tagLst>
</file>

<file path=ppt/tags/tag5.xml><?xml version="1.0" encoding="utf-8"?>
<p:tagLst xmlns:a="http://schemas.openxmlformats.org/drawingml/2006/main" xmlns:r="http://schemas.openxmlformats.org/officeDocument/2006/relationships" xmlns:p="http://schemas.openxmlformats.org/presentationml/2006/main">
  <p:tag name="NUM" val="21"/>
</p:tagLst>
</file>

<file path=ppt/tags/tag6.xml><?xml version="1.0" encoding="utf-8"?>
<p:tagLst xmlns:a="http://schemas.openxmlformats.org/drawingml/2006/main" xmlns:r="http://schemas.openxmlformats.org/officeDocument/2006/relationships" xmlns:p="http://schemas.openxmlformats.org/presentationml/2006/main">
  <p:tag name="NUM" val="22"/>
</p:tagLst>
</file>

<file path=ppt/tags/tag7.xml><?xml version="1.0" encoding="utf-8"?>
<p:tagLst xmlns:a="http://schemas.openxmlformats.org/drawingml/2006/main" xmlns:r="http://schemas.openxmlformats.org/officeDocument/2006/relationships" xmlns:p="http://schemas.openxmlformats.org/presentationml/2006/main">
  <p:tag name="NUM" val="23"/>
</p:tagLst>
</file>

<file path=ppt/tags/tag8.xml><?xml version="1.0" encoding="utf-8"?>
<p:tagLst xmlns:a="http://schemas.openxmlformats.org/drawingml/2006/main" xmlns:r="http://schemas.openxmlformats.org/officeDocument/2006/relationships" xmlns:p="http://schemas.openxmlformats.org/presentationml/2006/main">
  <p:tag name="NUM" val="24"/>
</p:tagLst>
</file>

<file path=ppt/tags/tag9.xml><?xml version="1.0" encoding="utf-8"?>
<p:tagLst xmlns:a="http://schemas.openxmlformats.org/drawingml/2006/main" xmlns:r="http://schemas.openxmlformats.org/officeDocument/2006/relationships" xmlns:p="http://schemas.openxmlformats.org/presentationml/2006/main">
  <p:tag name="NUM" val="25"/>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45558</TotalTime>
  <Words>5521</Words>
  <Application>Microsoft Office PowerPoint</Application>
  <PresentationFormat>On-screen Show (4:3)</PresentationFormat>
  <Paragraphs>717</Paragraphs>
  <Slides>44</Slides>
  <Notes>42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44</vt:i4>
      </vt:variant>
    </vt:vector>
  </HeadingPairs>
  <TitlesOfParts>
    <vt:vector size="55" baseType="lpstr">
      <vt:lpstr>Agency FB</vt:lpstr>
      <vt:lpstr>Arial</vt:lpstr>
      <vt:lpstr>Arial Narrow</vt:lpstr>
      <vt:lpstr>Calibri</vt:lpstr>
      <vt:lpstr>Calibri Light</vt:lpstr>
      <vt:lpstr>Candara</vt:lpstr>
      <vt:lpstr>Lato</vt:lpstr>
      <vt:lpstr>Open Sans</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660</cp:revision>
  <dcterms:created xsi:type="dcterms:W3CDTF">2018-12-21T21:39:30Z</dcterms:created>
  <dcterms:modified xsi:type="dcterms:W3CDTF">2019-05-21T19:42:03Z</dcterms:modified>
</cp:coreProperties>
</file>